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8" r:id="rId3"/>
    <p:sldId id="257" r:id="rId4"/>
    <p:sldId id="297" r:id="rId5"/>
    <p:sldId id="300" r:id="rId6"/>
    <p:sldId id="301" r:id="rId7"/>
    <p:sldId id="303" r:id="rId8"/>
    <p:sldId id="302" r:id="rId9"/>
    <p:sldId id="304" r:id="rId10"/>
    <p:sldId id="305" r:id="rId11"/>
    <p:sldId id="306" r:id="rId12"/>
    <p:sldId id="258" r:id="rId13"/>
    <p:sldId id="272" r:id="rId14"/>
    <p:sldId id="273" r:id="rId15"/>
    <p:sldId id="274" r:id="rId16"/>
    <p:sldId id="275" r:id="rId17"/>
    <p:sldId id="276" r:id="rId18"/>
    <p:sldId id="277" r:id="rId19"/>
    <p:sldId id="278" r:id="rId20"/>
    <p:sldId id="279" r:id="rId21"/>
    <p:sldId id="280" r:id="rId22"/>
    <p:sldId id="281" r:id="rId23"/>
    <p:sldId id="322" r:id="rId24"/>
    <p:sldId id="323" r:id="rId25"/>
    <p:sldId id="271" r:id="rId26"/>
    <p:sldId id="283" r:id="rId27"/>
    <p:sldId id="284" r:id="rId28"/>
    <p:sldId id="285" r:id="rId29"/>
    <p:sldId id="286" r:id="rId30"/>
    <p:sldId id="287" r:id="rId31"/>
    <p:sldId id="288" r:id="rId32"/>
    <p:sldId id="289" r:id="rId33"/>
    <p:sldId id="290" r:id="rId34"/>
    <p:sldId id="259" r:id="rId35"/>
    <p:sldId id="260" r:id="rId36"/>
    <p:sldId id="270" r:id="rId37"/>
    <p:sldId id="269" r:id="rId38"/>
    <p:sldId id="261" r:id="rId39"/>
    <p:sldId id="299" r:id="rId40"/>
    <p:sldId id="307" r:id="rId41"/>
    <p:sldId id="308" r:id="rId42"/>
    <p:sldId id="310" r:id="rId43"/>
    <p:sldId id="311" r:id="rId44"/>
    <p:sldId id="312" r:id="rId45"/>
    <p:sldId id="313" r:id="rId46"/>
    <p:sldId id="314" r:id="rId47"/>
    <p:sldId id="315" r:id="rId48"/>
    <p:sldId id="292" r:id="rId49"/>
    <p:sldId id="293" r:id="rId50"/>
    <p:sldId id="294" r:id="rId51"/>
    <p:sldId id="295" r:id="rId52"/>
    <p:sldId id="316" r:id="rId53"/>
    <p:sldId id="296" r:id="rId54"/>
    <p:sldId id="263" r:id="rId55"/>
    <p:sldId id="264" r:id="rId56"/>
    <p:sldId id="267" r:id="rId57"/>
    <p:sldId id="268" r:id="rId58"/>
    <p:sldId id="326" r:id="rId59"/>
    <p:sldId id="327" r:id="rId60"/>
    <p:sldId id="328" r:id="rId61"/>
    <p:sldId id="317" r:id="rId62"/>
    <p:sldId id="318" r:id="rId63"/>
    <p:sldId id="319" r:id="rId64"/>
    <p:sldId id="309" r:id="rId65"/>
    <p:sldId id="320" r:id="rId66"/>
    <p:sldId id="324" r:id="rId67"/>
    <p:sldId id="325" r:id="rId68"/>
    <p:sldId id="330" r:id="rId69"/>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114" d="100"/>
          <a:sy n="114" d="100"/>
        </p:scale>
        <p:origin x="45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55E4C9-5B24-4070-89F4-14D9EFEBE91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E338084-5333-416D-ACBE-E959EE1295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E9602AE-AAB2-4AB7-A721-B9C14F3F5582}"/>
              </a:ext>
            </a:extLst>
          </p:cNvPr>
          <p:cNvSpPr>
            <a:spLocks noGrp="1"/>
          </p:cNvSpPr>
          <p:nvPr>
            <p:ph type="dt" sz="half" idx="10"/>
          </p:nvPr>
        </p:nvSpPr>
        <p:spPr/>
        <p:txBody>
          <a:bodyPr/>
          <a:lstStyle/>
          <a:p>
            <a:fld id="{CA544550-3CAD-4354-AEE5-F1806541890E}" type="datetimeFigureOut">
              <a:rPr kumimoji="1" lang="ja-JP" altLang="en-US" smtClean="0"/>
              <a:t>2022/10/26</a:t>
            </a:fld>
            <a:endParaRPr kumimoji="1" lang="ja-JP" altLang="en-US"/>
          </a:p>
        </p:txBody>
      </p:sp>
      <p:sp>
        <p:nvSpPr>
          <p:cNvPr id="5" name="フッター プレースホルダー 4">
            <a:extLst>
              <a:ext uri="{FF2B5EF4-FFF2-40B4-BE49-F238E27FC236}">
                <a16:creationId xmlns:a16="http://schemas.microsoft.com/office/drawing/2014/main" id="{ACF32D8F-C050-44A3-9CEB-AB9C45056D6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4EDB9BA-5E3D-4D79-A354-65EAFAF69E74}"/>
              </a:ext>
            </a:extLst>
          </p:cNvPr>
          <p:cNvSpPr>
            <a:spLocks noGrp="1"/>
          </p:cNvSpPr>
          <p:nvPr>
            <p:ph type="sldNum" sz="quarter" idx="12"/>
          </p:nvPr>
        </p:nvSpPr>
        <p:spPr/>
        <p:txBody>
          <a:bodyPr/>
          <a:lstStyle/>
          <a:p>
            <a:fld id="{F4CAA040-2269-442F-B7B1-EE32524723D0}" type="slidenum">
              <a:rPr kumimoji="1" lang="ja-JP" altLang="en-US" smtClean="0"/>
              <a:t>‹#›</a:t>
            </a:fld>
            <a:endParaRPr kumimoji="1" lang="ja-JP" altLang="en-US"/>
          </a:p>
        </p:txBody>
      </p:sp>
    </p:spTree>
    <p:extLst>
      <p:ext uri="{BB962C8B-B14F-4D97-AF65-F5344CB8AC3E}">
        <p14:creationId xmlns:p14="http://schemas.microsoft.com/office/powerpoint/2010/main" val="386317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DD72AF-3215-4621-A761-D36B748C649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9905837-41AA-40D5-8AED-151EB25575F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29BA3F7-3553-4E53-B54B-E2DDA444D173}"/>
              </a:ext>
            </a:extLst>
          </p:cNvPr>
          <p:cNvSpPr>
            <a:spLocks noGrp="1"/>
          </p:cNvSpPr>
          <p:nvPr>
            <p:ph type="dt" sz="half" idx="10"/>
          </p:nvPr>
        </p:nvSpPr>
        <p:spPr/>
        <p:txBody>
          <a:bodyPr/>
          <a:lstStyle/>
          <a:p>
            <a:fld id="{CA544550-3CAD-4354-AEE5-F1806541890E}" type="datetimeFigureOut">
              <a:rPr kumimoji="1" lang="ja-JP" altLang="en-US" smtClean="0"/>
              <a:t>2022/10/26</a:t>
            </a:fld>
            <a:endParaRPr kumimoji="1" lang="ja-JP" altLang="en-US"/>
          </a:p>
        </p:txBody>
      </p:sp>
      <p:sp>
        <p:nvSpPr>
          <p:cNvPr id="5" name="フッター プレースホルダー 4">
            <a:extLst>
              <a:ext uri="{FF2B5EF4-FFF2-40B4-BE49-F238E27FC236}">
                <a16:creationId xmlns:a16="http://schemas.microsoft.com/office/drawing/2014/main" id="{3DEEB1A4-E9EB-4D19-A5A3-9E2487424B1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C4E31E4-612D-4014-ACCC-B368F570066E}"/>
              </a:ext>
            </a:extLst>
          </p:cNvPr>
          <p:cNvSpPr>
            <a:spLocks noGrp="1"/>
          </p:cNvSpPr>
          <p:nvPr>
            <p:ph type="sldNum" sz="quarter" idx="12"/>
          </p:nvPr>
        </p:nvSpPr>
        <p:spPr/>
        <p:txBody>
          <a:bodyPr/>
          <a:lstStyle/>
          <a:p>
            <a:fld id="{F4CAA040-2269-442F-B7B1-EE32524723D0}" type="slidenum">
              <a:rPr kumimoji="1" lang="ja-JP" altLang="en-US" smtClean="0"/>
              <a:t>‹#›</a:t>
            </a:fld>
            <a:endParaRPr kumimoji="1" lang="ja-JP" altLang="en-US"/>
          </a:p>
        </p:txBody>
      </p:sp>
    </p:spTree>
    <p:extLst>
      <p:ext uri="{BB962C8B-B14F-4D97-AF65-F5344CB8AC3E}">
        <p14:creationId xmlns:p14="http://schemas.microsoft.com/office/powerpoint/2010/main" val="2100023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AAA1A7B-BF33-4CC8-B0A8-59EF4E71FFB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CF75C43-3C38-46F3-86F9-CB82E49F651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11301E2-F1B4-4C06-9DAE-A6EF8541B074}"/>
              </a:ext>
            </a:extLst>
          </p:cNvPr>
          <p:cNvSpPr>
            <a:spLocks noGrp="1"/>
          </p:cNvSpPr>
          <p:nvPr>
            <p:ph type="dt" sz="half" idx="10"/>
          </p:nvPr>
        </p:nvSpPr>
        <p:spPr/>
        <p:txBody>
          <a:bodyPr/>
          <a:lstStyle/>
          <a:p>
            <a:fld id="{CA544550-3CAD-4354-AEE5-F1806541890E}" type="datetimeFigureOut">
              <a:rPr kumimoji="1" lang="ja-JP" altLang="en-US" smtClean="0"/>
              <a:t>2022/10/26</a:t>
            </a:fld>
            <a:endParaRPr kumimoji="1" lang="ja-JP" altLang="en-US"/>
          </a:p>
        </p:txBody>
      </p:sp>
      <p:sp>
        <p:nvSpPr>
          <p:cNvPr id="5" name="フッター プレースホルダー 4">
            <a:extLst>
              <a:ext uri="{FF2B5EF4-FFF2-40B4-BE49-F238E27FC236}">
                <a16:creationId xmlns:a16="http://schemas.microsoft.com/office/drawing/2014/main" id="{AC23809D-8E53-4208-9221-AA6B37C9DF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B39C1E5-28BD-4C99-9A3B-C4BA50D11482}"/>
              </a:ext>
            </a:extLst>
          </p:cNvPr>
          <p:cNvSpPr>
            <a:spLocks noGrp="1"/>
          </p:cNvSpPr>
          <p:nvPr>
            <p:ph type="sldNum" sz="quarter" idx="12"/>
          </p:nvPr>
        </p:nvSpPr>
        <p:spPr/>
        <p:txBody>
          <a:bodyPr/>
          <a:lstStyle/>
          <a:p>
            <a:fld id="{F4CAA040-2269-442F-B7B1-EE32524723D0}" type="slidenum">
              <a:rPr kumimoji="1" lang="ja-JP" altLang="en-US" smtClean="0"/>
              <a:t>‹#›</a:t>
            </a:fld>
            <a:endParaRPr kumimoji="1" lang="ja-JP" altLang="en-US"/>
          </a:p>
        </p:txBody>
      </p:sp>
    </p:spTree>
    <p:extLst>
      <p:ext uri="{BB962C8B-B14F-4D97-AF65-F5344CB8AC3E}">
        <p14:creationId xmlns:p14="http://schemas.microsoft.com/office/powerpoint/2010/main" val="4048852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327FCC-5369-4E1E-A6B8-6C9BA64F662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80007DF-618E-4D72-892D-0A491040899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0A3ED58-C1F6-43B1-93A7-F455BD884FF4}"/>
              </a:ext>
            </a:extLst>
          </p:cNvPr>
          <p:cNvSpPr>
            <a:spLocks noGrp="1"/>
          </p:cNvSpPr>
          <p:nvPr>
            <p:ph type="dt" sz="half" idx="10"/>
          </p:nvPr>
        </p:nvSpPr>
        <p:spPr/>
        <p:txBody>
          <a:bodyPr/>
          <a:lstStyle/>
          <a:p>
            <a:fld id="{CA544550-3CAD-4354-AEE5-F1806541890E}" type="datetimeFigureOut">
              <a:rPr kumimoji="1" lang="ja-JP" altLang="en-US" smtClean="0"/>
              <a:t>2022/10/26</a:t>
            </a:fld>
            <a:endParaRPr kumimoji="1" lang="ja-JP" altLang="en-US"/>
          </a:p>
        </p:txBody>
      </p:sp>
      <p:sp>
        <p:nvSpPr>
          <p:cNvPr id="5" name="フッター プレースホルダー 4">
            <a:extLst>
              <a:ext uri="{FF2B5EF4-FFF2-40B4-BE49-F238E27FC236}">
                <a16:creationId xmlns:a16="http://schemas.microsoft.com/office/drawing/2014/main" id="{86DDF88B-E962-4638-981A-146EBEC2AC0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AAFD0C3-E086-439F-91E4-B21440099C21}"/>
              </a:ext>
            </a:extLst>
          </p:cNvPr>
          <p:cNvSpPr>
            <a:spLocks noGrp="1"/>
          </p:cNvSpPr>
          <p:nvPr>
            <p:ph type="sldNum" sz="quarter" idx="12"/>
          </p:nvPr>
        </p:nvSpPr>
        <p:spPr/>
        <p:txBody>
          <a:bodyPr/>
          <a:lstStyle/>
          <a:p>
            <a:fld id="{F4CAA040-2269-442F-B7B1-EE32524723D0}" type="slidenum">
              <a:rPr kumimoji="1" lang="ja-JP" altLang="en-US" smtClean="0"/>
              <a:t>‹#›</a:t>
            </a:fld>
            <a:endParaRPr kumimoji="1" lang="ja-JP" altLang="en-US"/>
          </a:p>
        </p:txBody>
      </p:sp>
    </p:spTree>
    <p:extLst>
      <p:ext uri="{BB962C8B-B14F-4D97-AF65-F5344CB8AC3E}">
        <p14:creationId xmlns:p14="http://schemas.microsoft.com/office/powerpoint/2010/main" val="837957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5CBBB8-4426-4E45-8BAD-12AEE459B1EC}"/>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B7166E4-4A82-4739-8B79-4B07787757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77A549B-F8F7-467C-9829-13FC94800CCF}"/>
              </a:ext>
            </a:extLst>
          </p:cNvPr>
          <p:cNvSpPr>
            <a:spLocks noGrp="1"/>
          </p:cNvSpPr>
          <p:nvPr>
            <p:ph type="dt" sz="half" idx="10"/>
          </p:nvPr>
        </p:nvSpPr>
        <p:spPr/>
        <p:txBody>
          <a:bodyPr/>
          <a:lstStyle/>
          <a:p>
            <a:fld id="{CA544550-3CAD-4354-AEE5-F1806541890E}" type="datetimeFigureOut">
              <a:rPr kumimoji="1" lang="ja-JP" altLang="en-US" smtClean="0"/>
              <a:t>2022/10/26</a:t>
            </a:fld>
            <a:endParaRPr kumimoji="1" lang="ja-JP" altLang="en-US"/>
          </a:p>
        </p:txBody>
      </p:sp>
      <p:sp>
        <p:nvSpPr>
          <p:cNvPr id="5" name="フッター プレースホルダー 4">
            <a:extLst>
              <a:ext uri="{FF2B5EF4-FFF2-40B4-BE49-F238E27FC236}">
                <a16:creationId xmlns:a16="http://schemas.microsoft.com/office/drawing/2014/main" id="{6126EC2F-45B6-4F54-9CE9-471111F07E6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FB7CE22-CE09-4B04-B85C-1631D8CF6FC3}"/>
              </a:ext>
            </a:extLst>
          </p:cNvPr>
          <p:cNvSpPr>
            <a:spLocks noGrp="1"/>
          </p:cNvSpPr>
          <p:nvPr>
            <p:ph type="sldNum" sz="quarter" idx="12"/>
          </p:nvPr>
        </p:nvSpPr>
        <p:spPr/>
        <p:txBody>
          <a:bodyPr/>
          <a:lstStyle/>
          <a:p>
            <a:fld id="{F4CAA040-2269-442F-B7B1-EE32524723D0}" type="slidenum">
              <a:rPr kumimoji="1" lang="ja-JP" altLang="en-US" smtClean="0"/>
              <a:t>‹#›</a:t>
            </a:fld>
            <a:endParaRPr kumimoji="1" lang="ja-JP" altLang="en-US"/>
          </a:p>
        </p:txBody>
      </p:sp>
    </p:spTree>
    <p:extLst>
      <p:ext uri="{BB962C8B-B14F-4D97-AF65-F5344CB8AC3E}">
        <p14:creationId xmlns:p14="http://schemas.microsoft.com/office/powerpoint/2010/main" val="244591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8C7A99-8A30-4492-B51B-C3FB15B1484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DAFE360-CA12-4F26-998A-D099AB6062E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928E09A-A161-4E6B-AFC8-53592C68AA0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CBDE3BA-1703-4FC1-8FD2-3F9C03365863}"/>
              </a:ext>
            </a:extLst>
          </p:cNvPr>
          <p:cNvSpPr>
            <a:spLocks noGrp="1"/>
          </p:cNvSpPr>
          <p:nvPr>
            <p:ph type="dt" sz="half" idx="10"/>
          </p:nvPr>
        </p:nvSpPr>
        <p:spPr/>
        <p:txBody>
          <a:bodyPr/>
          <a:lstStyle/>
          <a:p>
            <a:fld id="{CA544550-3CAD-4354-AEE5-F1806541890E}" type="datetimeFigureOut">
              <a:rPr kumimoji="1" lang="ja-JP" altLang="en-US" smtClean="0"/>
              <a:t>2022/10/26</a:t>
            </a:fld>
            <a:endParaRPr kumimoji="1" lang="ja-JP" altLang="en-US"/>
          </a:p>
        </p:txBody>
      </p:sp>
      <p:sp>
        <p:nvSpPr>
          <p:cNvPr id="6" name="フッター プレースホルダー 5">
            <a:extLst>
              <a:ext uri="{FF2B5EF4-FFF2-40B4-BE49-F238E27FC236}">
                <a16:creationId xmlns:a16="http://schemas.microsoft.com/office/drawing/2014/main" id="{CECF6B78-CDE9-4A8B-8A8F-5BCA78EB755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E8CC5F2-758B-46EF-B70C-D4809166679E}"/>
              </a:ext>
            </a:extLst>
          </p:cNvPr>
          <p:cNvSpPr>
            <a:spLocks noGrp="1"/>
          </p:cNvSpPr>
          <p:nvPr>
            <p:ph type="sldNum" sz="quarter" idx="12"/>
          </p:nvPr>
        </p:nvSpPr>
        <p:spPr/>
        <p:txBody>
          <a:bodyPr/>
          <a:lstStyle/>
          <a:p>
            <a:fld id="{F4CAA040-2269-442F-B7B1-EE32524723D0}" type="slidenum">
              <a:rPr kumimoji="1" lang="ja-JP" altLang="en-US" smtClean="0"/>
              <a:t>‹#›</a:t>
            </a:fld>
            <a:endParaRPr kumimoji="1" lang="ja-JP" altLang="en-US"/>
          </a:p>
        </p:txBody>
      </p:sp>
    </p:spTree>
    <p:extLst>
      <p:ext uri="{BB962C8B-B14F-4D97-AF65-F5344CB8AC3E}">
        <p14:creationId xmlns:p14="http://schemas.microsoft.com/office/powerpoint/2010/main" val="217462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E49B62-6EF1-48FA-8559-888F86B46236}"/>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ABC85E7-EFAB-483D-9DA3-409670A14A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BC73615-E8D6-49FC-B662-E74E8A75E3D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7DAA6AD-7AA4-474A-B79C-A5508BA333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2B6E1A3-45FA-4F54-8358-10B51BC062A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7102843-86E7-4D79-871E-E5E21507D381}"/>
              </a:ext>
            </a:extLst>
          </p:cNvPr>
          <p:cNvSpPr>
            <a:spLocks noGrp="1"/>
          </p:cNvSpPr>
          <p:nvPr>
            <p:ph type="dt" sz="half" idx="10"/>
          </p:nvPr>
        </p:nvSpPr>
        <p:spPr/>
        <p:txBody>
          <a:bodyPr/>
          <a:lstStyle/>
          <a:p>
            <a:fld id="{CA544550-3CAD-4354-AEE5-F1806541890E}" type="datetimeFigureOut">
              <a:rPr kumimoji="1" lang="ja-JP" altLang="en-US" smtClean="0"/>
              <a:t>2022/10/26</a:t>
            </a:fld>
            <a:endParaRPr kumimoji="1" lang="ja-JP" altLang="en-US"/>
          </a:p>
        </p:txBody>
      </p:sp>
      <p:sp>
        <p:nvSpPr>
          <p:cNvPr id="8" name="フッター プレースホルダー 7">
            <a:extLst>
              <a:ext uri="{FF2B5EF4-FFF2-40B4-BE49-F238E27FC236}">
                <a16:creationId xmlns:a16="http://schemas.microsoft.com/office/drawing/2014/main" id="{C121A71C-1A91-407A-AC9A-B13035B9194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87A8902-ABF8-4160-934D-C6CA371408E0}"/>
              </a:ext>
            </a:extLst>
          </p:cNvPr>
          <p:cNvSpPr>
            <a:spLocks noGrp="1"/>
          </p:cNvSpPr>
          <p:nvPr>
            <p:ph type="sldNum" sz="quarter" idx="12"/>
          </p:nvPr>
        </p:nvSpPr>
        <p:spPr/>
        <p:txBody>
          <a:bodyPr/>
          <a:lstStyle/>
          <a:p>
            <a:fld id="{F4CAA040-2269-442F-B7B1-EE32524723D0}" type="slidenum">
              <a:rPr kumimoji="1" lang="ja-JP" altLang="en-US" smtClean="0"/>
              <a:t>‹#›</a:t>
            </a:fld>
            <a:endParaRPr kumimoji="1" lang="ja-JP" altLang="en-US"/>
          </a:p>
        </p:txBody>
      </p:sp>
    </p:spTree>
    <p:extLst>
      <p:ext uri="{BB962C8B-B14F-4D97-AF65-F5344CB8AC3E}">
        <p14:creationId xmlns:p14="http://schemas.microsoft.com/office/powerpoint/2010/main" val="2700858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682D9C-DF61-4F74-AAEA-AD216DB92E7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437DED6-90F4-4B0D-A4FD-DB1FBA5F83FF}"/>
              </a:ext>
            </a:extLst>
          </p:cNvPr>
          <p:cNvSpPr>
            <a:spLocks noGrp="1"/>
          </p:cNvSpPr>
          <p:nvPr>
            <p:ph type="dt" sz="half" idx="10"/>
          </p:nvPr>
        </p:nvSpPr>
        <p:spPr/>
        <p:txBody>
          <a:bodyPr/>
          <a:lstStyle/>
          <a:p>
            <a:fld id="{CA544550-3CAD-4354-AEE5-F1806541890E}" type="datetimeFigureOut">
              <a:rPr kumimoji="1" lang="ja-JP" altLang="en-US" smtClean="0"/>
              <a:t>2022/10/26</a:t>
            </a:fld>
            <a:endParaRPr kumimoji="1" lang="ja-JP" altLang="en-US"/>
          </a:p>
        </p:txBody>
      </p:sp>
      <p:sp>
        <p:nvSpPr>
          <p:cNvPr id="4" name="フッター プレースホルダー 3">
            <a:extLst>
              <a:ext uri="{FF2B5EF4-FFF2-40B4-BE49-F238E27FC236}">
                <a16:creationId xmlns:a16="http://schemas.microsoft.com/office/drawing/2014/main" id="{ACE9391A-8017-49DF-A677-AD321131695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EDB4511-3CEE-48B9-B6AC-816F3378F6C8}"/>
              </a:ext>
            </a:extLst>
          </p:cNvPr>
          <p:cNvSpPr>
            <a:spLocks noGrp="1"/>
          </p:cNvSpPr>
          <p:nvPr>
            <p:ph type="sldNum" sz="quarter" idx="12"/>
          </p:nvPr>
        </p:nvSpPr>
        <p:spPr/>
        <p:txBody>
          <a:bodyPr/>
          <a:lstStyle/>
          <a:p>
            <a:fld id="{F4CAA040-2269-442F-B7B1-EE32524723D0}" type="slidenum">
              <a:rPr kumimoji="1" lang="ja-JP" altLang="en-US" smtClean="0"/>
              <a:t>‹#›</a:t>
            </a:fld>
            <a:endParaRPr kumimoji="1" lang="ja-JP" altLang="en-US"/>
          </a:p>
        </p:txBody>
      </p:sp>
    </p:spTree>
    <p:extLst>
      <p:ext uri="{BB962C8B-B14F-4D97-AF65-F5344CB8AC3E}">
        <p14:creationId xmlns:p14="http://schemas.microsoft.com/office/powerpoint/2010/main" val="3250524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3301BEC-65D4-4732-88DF-F66E9FFA3F2B}"/>
              </a:ext>
            </a:extLst>
          </p:cNvPr>
          <p:cNvSpPr>
            <a:spLocks noGrp="1"/>
          </p:cNvSpPr>
          <p:nvPr>
            <p:ph type="dt" sz="half" idx="10"/>
          </p:nvPr>
        </p:nvSpPr>
        <p:spPr/>
        <p:txBody>
          <a:bodyPr/>
          <a:lstStyle/>
          <a:p>
            <a:fld id="{CA544550-3CAD-4354-AEE5-F1806541890E}" type="datetimeFigureOut">
              <a:rPr kumimoji="1" lang="ja-JP" altLang="en-US" smtClean="0"/>
              <a:t>2022/10/26</a:t>
            </a:fld>
            <a:endParaRPr kumimoji="1" lang="ja-JP" altLang="en-US"/>
          </a:p>
        </p:txBody>
      </p:sp>
      <p:sp>
        <p:nvSpPr>
          <p:cNvPr id="3" name="フッター プレースホルダー 2">
            <a:extLst>
              <a:ext uri="{FF2B5EF4-FFF2-40B4-BE49-F238E27FC236}">
                <a16:creationId xmlns:a16="http://schemas.microsoft.com/office/drawing/2014/main" id="{FB4BDCC3-C895-4F66-A279-912B9206912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257ADB6-1228-44BB-87B9-D8ABBB5F33D0}"/>
              </a:ext>
            </a:extLst>
          </p:cNvPr>
          <p:cNvSpPr>
            <a:spLocks noGrp="1"/>
          </p:cNvSpPr>
          <p:nvPr>
            <p:ph type="sldNum" sz="quarter" idx="12"/>
          </p:nvPr>
        </p:nvSpPr>
        <p:spPr/>
        <p:txBody>
          <a:bodyPr/>
          <a:lstStyle/>
          <a:p>
            <a:fld id="{F4CAA040-2269-442F-B7B1-EE32524723D0}" type="slidenum">
              <a:rPr kumimoji="1" lang="ja-JP" altLang="en-US" smtClean="0"/>
              <a:t>‹#›</a:t>
            </a:fld>
            <a:endParaRPr kumimoji="1" lang="ja-JP" altLang="en-US"/>
          </a:p>
        </p:txBody>
      </p:sp>
    </p:spTree>
    <p:extLst>
      <p:ext uri="{BB962C8B-B14F-4D97-AF65-F5344CB8AC3E}">
        <p14:creationId xmlns:p14="http://schemas.microsoft.com/office/powerpoint/2010/main" val="2585886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A6155B-0598-4BBC-A9B2-0694E09C7D9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36869AC-4F94-435E-A85D-C05B481B83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7A2E9A5-AD30-4EB5-9755-675A22F1EC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AAED36D-50CC-40DE-B607-CCBE91539CE1}"/>
              </a:ext>
            </a:extLst>
          </p:cNvPr>
          <p:cNvSpPr>
            <a:spLocks noGrp="1"/>
          </p:cNvSpPr>
          <p:nvPr>
            <p:ph type="dt" sz="half" idx="10"/>
          </p:nvPr>
        </p:nvSpPr>
        <p:spPr/>
        <p:txBody>
          <a:bodyPr/>
          <a:lstStyle/>
          <a:p>
            <a:fld id="{CA544550-3CAD-4354-AEE5-F1806541890E}" type="datetimeFigureOut">
              <a:rPr kumimoji="1" lang="ja-JP" altLang="en-US" smtClean="0"/>
              <a:t>2022/10/26</a:t>
            </a:fld>
            <a:endParaRPr kumimoji="1" lang="ja-JP" altLang="en-US"/>
          </a:p>
        </p:txBody>
      </p:sp>
      <p:sp>
        <p:nvSpPr>
          <p:cNvPr id="6" name="フッター プレースホルダー 5">
            <a:extLst>
              <a:ext uri="{FF2B5EF4-FFF2-40B4-BE49-F238E27FC236}">
                <a16:creationId xmlns:a16="http://schemas.microsoft.com/office/drawing/2014/main" id="{C22B22DB-1440-4D27-8C5D-79C7F3288E7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06BDAE8-C7EC-4E13-AC8C-81E975943F02}"/>
              </a:ext>
            </a:extLst>
          </p:cNvPr>
          <p:cNvSpPr>
            <a:spLocks noGrp="1"/>
          </p:cNvSpPr>
          <p:nvPr>
            <p:ph type="sldNum" sz="quarter" idx="12"/>
          </p:nvPr>
        </p:nvSpPr>
        <p:spPr/>
        <p:txBody>
          <a:bodyPr/>
          <a:lstStyle/>
          <a:p>
            <a:fld id="{F4CAA040-2269-442F-B7B1-EE32524723D0}" type="slidenum">
              <a:rPr kumimoji="1" lang="ja-JP" altLang="en-US" smtClean="0"/>
              <a:t>‹#›</a:t>
            </a:fld>
            <a:endParaRPr kumimoji="1" lang="ja-JP" altLang="en-US"/>
          </a:p>
        </p:txBody>
      </p:sp>
    </p:spTree>
    <p:extLst>
      <p:ext uri="{BB962C8B-B14F-4D97-AF65-F5344CB8AC3E}">
        <p14:creationId xmlns:p14="http://schemas.microsoft.com/office/powerpoint/2010/main" val="189052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7C35B5-5ACC-4B9F-BEDA-51444C79310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C7EE5B5-7FAD-451C-A501-3E4F4A8AC7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06C6641-8B38-44A7-A4D7-9FC7A96A0B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40CABFB-E363-4B03-8EF8-39DA4F87AA9B}"/>
              </a:ext>
            </a:extLst>
          </p:cNvPr>
          <p:cNvSpPr>
            <a:spLocks noGrp="1"/>
          </p:cNvSpPr>
          <p:nvPr>
            <p:ph type="dt" sz="half" idx="10"/>
          </p:nvPr>
        </p:nvSpPr>
        <p:spPr/>
        <p:txBody>
          <a:bodyPr/>
          <a:lstStyle/>
          <a:p>
            <a:fld id="{CA544550-3CAD-4354-AEE5-F1806541890E}" type="datetimeFigureOut">
              <a:rPr kumimoji="1" lang="ja-JP" altLang="en-US" smtClean="0"/>
              <a:t>2022/10/26</a:t>
            </a:fld>
            <a:endParaRPr kumimoji="1" lang="ja-JP" altLang="en-US"/>
          </a:p>
        </p:txBody>
      </p:sp>
      <p:sp>
        <p:nvSpPr>
          <p:cNvPr id="6" name="フッター プレースホルダー 5">
            <a:extLst>
              <a:ext uri="{FF2B5EF4-FFF2-40B4-BE49-F238E27FC236}">
                <a16:creationId xmlns:a16="http://schemas.microsoft.com/office/drawing/2014/main" id="{0B2650B3-E2AA-49BC-91C4-9F54AEFC141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4EB20E1-133F-4E44-989A-AF23B6E63C60}"/>
              </a:ext>
            </a:extLst>
          </p:cNvPr>
          <p:cNvSpPr>
            <a:spLocks noGrp="1"/>
          </p:cNvSpPr>
          <p:nvPr>
            <p:ph type="sldNum" sz="quarter" idx="12"/>
          </p:nvPr>
        </p:nvSpPr>
        <p:spPr/>
        <p:txBody>
          <a:bodyPr/>
          <a:lstStyle/>
          <a:p>
            <a:fld id="{F4CAA040-2269-442F-B7B1-EE32524723D0}" type="slidenum">
              <a:rPr kumimoji="1" lang="ja-JP" altLang="en-US" smtClean="0"/>
              <a:t>‹#›</a:t>
            </a:fld>
            <a:endParaRPr kumimoji="1" lang="ja-JP" altLang="en-US"/>
          </a:p>
        </p:txBody>
      </p:sp>
    </p:spTree>
    <p:extLst>
      <p:ext uri="{BB962C8B-B14F-4D97-AF65-F5344CB8AC3E}">
        <p14:creationId xmlns:p14="http://schemas.microsoft.com/office/powerpoint/2010/main" val="3706715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B311906-DECB-4CD2-B5A6-E3FF167FF1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30DDDAF-1954-4205-82E1-38BD96DE1D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774AB5D-815A-4E1E-9F40-0CA55E4796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544550-3CAD-4354-AEE5-F1806541890E}" type="datetimeFigureOut">
              <a:rPr kumimoji="1" lang="ja-JP" altLang="en-US" smtClean="0"/>
              <a:t>2022/10/26</a:t>
            </a:fld>
            <a:endParaRPr kumimoji="1" lang="ja-JP" altLang="en-US"/>
          </a:p>
        </p:txBody>
      </p:sp>
      <p:sp>
        <p:nvSpPr>
          <p:cNvPr id="5" name="フッター プレースホルダー 4">
            <a:extLst>
              <a:ext uri="{FF2B5EF4-FFF2-40B4-BE49-F238E27FC236}">
                <a16:creationId xmlns:a16="http://schemas.microsoft.com/office/drawing/2014/main" id="{72251F63-4820-44E7-8DB7-3D08D160C8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87B98FF-E051-43D3-97EF-39753844F6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CAA040-2269-442F-B7B1-EE32524723D0}" type="slidenum">
              <a:rPr kumimoji="1" lang="ja-JP" altLang="en-US" smtClean="0"/>
              <a:t>‹#›</a:t>
            </a:fld>
            <a:endParaRPr kumimoji="1" lang="ja-JP" altLang="en-US"/>
          </a:p>
        </p:txBody>
      </p:sp>
    </p:spTree>
    <p:extLst>
      <p:ext uri="{BB962C8B-B14F-4D97-AF65-F5344CB8AC3E}">
        <p14:creationId xmlns:p14="http://schemas.microsoft.com/office/powerpoint/2010/main" val="1997414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japaneselawtranslation.go.jp/en/laws/link/3567"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japaneselawtranslation.go.jp/en/laws/link/3567"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japaneselawtranslation.go.jp/en/laws/link/3567"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www.jil.go.jp/english/JLR/backissues/2014.html#no1" TargetMode="External"/><Relationship Id="rId2" Type="http://schemas.openxmlformats.org/officeDocument/2006/relationships/hyperlink" Target="https://www.jil.go.jp/english/archives/bulletin/2000.html#n11" TargetMode="External"/><Relationship Id="rId1" Type="http://schemas.openxmlformats.org/officeDocument/2006/relationships/slideLayout" Target="../slideLayouts/slideLayout2.xml"/><Relationship Id="rId4" Type="http://schemas.openxmlformats.org/officeDocument/2006/relationships/hyperlink" Target="https://www.jil.go.jp/english/jli/backnumber/2021.html#no28"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BCEC45-6D6E-4E94-9F3B-10D1ED9ABBCC}"/>
              </a:ext>
            </a:extLst>
          </p:cNvPr>
          <p:cNvSpPr>
            <a:spLocks noGrp="1"/>
          </p:cNvSpPr>
          <p:nvPr>
            <p:ph type="ctrTitle"/>
          </p:nvPr>
        </p:nvSpPr>
        <p:spPr/>
        <p:txBody>
          <a:bodyPr/>
          <a:lstStyle/>
          <a:p>
            <a:r>
              <a:rPr kumimoji="1" lang="en-US" altLang="ja-JP" dirty="0"/>
              <a:t>Presentation for </a:t>
            </a:r>
            <a:br>
              <a:rPr kumimoji="1" lang="en-US" altLang="ja-JP" dirty="0"/>
            </a:br>
            <a:r>
              <a:rPr kumimoji="1" lang="en-US" altLang="ja-JP" dirty="0"/>
              <a:t>Prof. Sophie </a:t>
            </a:r>
            <a:r>
              <a:rPr kumimoji="1" lang="en-US" altLang="ja-JP" dirty="0" err="1"/>
              <a:t>Selusi</a:t>
            </a:r>
            <a:endParaRPr kumimoji="1" lang="ja-JP" altLang="en-US" dirty="0"/>
          </a:p>
        </p:txBody>
      </p:sp>
      <p:sp>
        <p:nvSpPr>
          <p:cNvPr id="3" name="字幕 2">
            <a:extLst>
              <a:ext uri="{FF2B5EF4-FFF2-40B4-BE49-F238E27FC236}">
                <a16:creationId xmlns:a16="http://schemas.microsoft.com/office/drawing/2014/main" id="{EAA1B101-1024-4350-898E-AF8EDBC1EADD}"/>
              </a:ext>
            </a:extLst>
          </p:cNvPr>
          <p:cNvSpPr>
            <a:spLocks noGrp="1"/>
          </p:cNvSpPr>
          <p:nvPr>
            <p:ph type="subTitle" idx="1"/>
          </p:nvPr>
        </p:nvSpPr>
        <p:spPr/>
        <p:txBody>
          <a:bodyPr/>
          <a:lstStyle/>
          <a:p>
            <a:r>
              <a:rPr kumimoji="1" lang="en-US" altLang="ja-JP" dirty="0"/>
              <a:t>October 26, 2022</a:t>
            </a:r>
            <a:endParaRPr kumimoji="1" lang="ja-JP" altLang="en-US" dirty="0"/>
          </a:p>
        </p:txBody>
      </p:sp>
    </p:spTree>
    <p:extLst>
      <p:ext uri="{BB962C8B-B14F-4D97-AF65-F5344CB8AC3E}">
        <p14:creationId xmlns:p14="http://schemas.microsoft.com/office/powerpoint/2010/main" val="2496069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E49B23-E5C0-854A-1604-7EA8B46051F2}"/>
              </a:ext>
            </a:extLst>
          </p:cNvPr>
          <p:cNvSpPr>
            <a:spLocks noGrp="1"/>
          </p:cNvSpPr>
          <p:nvPr>
            <p:ph type="title"/>
          </p:nvPr>
        </p:nvSpPr>
        <p:spPr/>
        <p:txBody>
          <a:bodyPr/>
          <a:lstStyle/>
          <a:p>
            <a:r>
              <a:rPr kumimoji="1" lang="en-US" altLang="ja-JP" dirty="0"/>
              <a:t>Industrial Safety and Health Act </a:t>
            </a:r>
            <a:br>
              <a:rPr kumimoji="1" lang="en-US" altLang="ja-JP" dirty="0"/>
            </a:br>
            <a:r>
              <a:rPr kumimoji="1" lang="en-US" altLang="ja-JP" dirty="0"/>
              <a:t>– Medical Examination (7)</a:t>
            </a:r>
            <a:endParaRPr kumimoji="1" lang="ja-JP" altLang="en-US" dirty="0"/>
          </a:p>
        </p:txBody>
      </p:sp>
      <p:sp>
        <p:nvSpPr>
          <p:cNvPr id="3" name="コンテンツ プレースホルダー 2">
            <a:extLst>
              <a:ext uri="{FF2B5EF4-FFF2-40B4-BE49-F238E27FC236}">
                <a16:creationId xmlns:a16="http://schemas.microsoft.com/office/drawing/2014/main" id="{7AF54D0E-0022-9AF0-AE8F-B74731F78F39}"/>
              </a:ext>
            </a:extLst>
          </p:cNvPr>
          <p:cNvSpPr>
            <a:spLocks noGrp="1"/>
          </p:cNvSpPr>
          <p:nvPr>
            <p:ph idx="1"/>
          </p:nvPr>
        </p:nvSpPr>
        <p:spPr/>
        <p:txBody>
          <a:bodyPr/>
          <a:lstStyle/>
          <a:p>
            <a:r>
              <a:rPr lang="en-US" altLang="ja-JP" dirty="0"/>
              <a:t>(2)The Minister of Health, </a:t>
            </a:r>
            <a:r>
              <a:rPr lang="en-US" altLang="ja-JP" dirty="0" err="1"/>
              <a:t>Labour</a:t>
            </a:r>
            <a:r>
              <a:rPr lang="en-US" altLang="ja-JP" dirty="0"/>
              <a:t> and Welfare is to release the necessary guidelines to ensure the appropriate and effective implementation of the measures that employers are required to take pursuant to the provisions of the preceding paragraph.</a:t>
            </a:r>
          </a:p>
          <a:p>
            <a:r>
              <a:rPr lang="en-US" altLang="ja-JP" dirty="0"/>
              <a:t>(3)Having released guidelines as referred to in the preceding paragraph, and on finding that it is necessary to do so, the Minister of Health, </a:t>
            </a:r>
            <a:r>
              <a:rPr lang="en-US" altLang="ja-JP" dirty="0" err="1"/>
              <a:t>Labour</a:t>
            </a:r>
            <a:r>
              <a:rPr lang="en-US" altLang="ja-JP" dirty="0"/>
              <a:t> and Welfare may provide the necessary guidance on those guidelines to employers and associations thereof.</a:t>
            </a:r>
          </a:p>
        </p:txBody>
      </p:sp>
    </p:spTree>
    <p:extLst>
      <p:ext uri="{BB962C8B-B14F-4D97-AF65-F5344CB8AC3E}">
        <p14:creationId xmlns:p14="http://schemas.microsoft.com/office/powerpoint/2010/main" val="4196815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31DBF4-9EA2-E673-D07A-743093027E70}"/>
              </a:ext>
            </a:extLst>
          </p:cNvPr>
          <p:cNvSpPr>
            <a:spLocks noGrp="1"/>
          </p:cNvSpPr>
          <p:nvPr>
            <p:ph type="title"/>
          </p:nvPr>
        </p:nvSpPr>
        <p:spPr/>
        <p:txBody>
          <a:bodyPr/>
          <a:lstStyle/>
          <a:p>
            <a:r>
              <a:rPr kumimoji="1" lang="en-US" altLang="ja-JP" dirty="0"/>
              <a:t>Industrial Safety and Health Act </a:t>
            </a:r>
            <a:br>
              <a:rPr kumimoji="1" lang="en-US" altLang="ja-JP" dirty="0"/>
            </a:br>
            <a:r>
              <a:rPr kumimoji="1" lang="en-US" altLang="ja-JP" dirty="0"/>
              <a:t>– Medical Examination (8)</a:t>
            </a:r>
            <a:endParaRPr kumimoji="1" lang="ja-JP" altLang="en-US" dirty="0"/>
          </a:p>
        </p:txBody>
      </p:sp>
      <p:sp>
        <p:nvSpPr>
          <p:cNvPr id="3" name="コンテンツ プレースホルダー 2">
            <a:extLst>
              <a:ext uri="{FF2B5EF4-FFF2-40B4-BE49-F238E27FC236}">
                <a16:creationId xmlns:a16="http://schemas.microsoft.com/office/drawing/2014/main" id="{5EEFD7C8-DE4B-427F-2F93-FB712F8000F4}"/>
              </a:ext>
            </a:extLst>
          </p:cNvPr>
          <p:cNvSpPr>
            <a:spLocks noGrp="1"/>
          </p:cNvSpPr>
          <p:nvPr>
            <p:ph idx="1"/>
          </p:nvPr>
        </p:nvSpPr>
        <p:spPr/>
        <p:txBody>
          <a:bodyPr>
            <a:normAutofit fontScale="70000" lnSpcReduction="20000"/>
          </a:bodyPr>
          <a:lstStyle/>
          <a:p>
            <a:r>
              <a:rPr lang="en-US" altLang="ja-JP" dirty="0"/>
              <a:t>(Notifying Workers of Medical Checkup Results)</a:t>
            </a:r>
          </a:p>
          <a:p>
            <a:r>
              <a:rPr lang="en-US" altLang="ja-JP" dirty="0"/>
              <a:t>Article 66-6An employer, pursuant to Order of the Ministry of Health, </a:t>
            </a:r>
            <a:r>
              <a:rPr lang="en-US" altLang="ja-JP" dirty="0" err="1"/>
              <a:t>Labour</a:t>
            </a:r>
            <a:r>
              <a:rPr lang="en-US" altLang="ja-JP" dirty="0"/>
              <a:t> and Welfare, must notify a worker who has undergone a medical checkup that the employer has implemented pursuant to the provisions of paragraphs (1) through (4) of Article 66 of the results of the medical checkup.</a:t>
            </a:r>
          </a:p>
          <a:p>
            <a:r>
              <a:rPr lang="en-US" altLang="ja-JP" dirty="0"/>
              <a:t>(Health Guidance)</a:t>
            </a:r>
          </a:p>
          <a:p>
            <a:r>
              <a:rPr lang="en-US" altLang="ja-JP" dirty="0"/>
              <a:t>Article 66-7(1)An employer must endeavor to provide health guidance by a physician or health nurse for workers who are found to be in particular need of efforts to help maintain their health as a result of a medical checkup under the provisions of paragraph (1) of Article 66 or a medical checkup under the proviso of paragraph (5) of that Article in connection therewith, or as a result of a medical checkup under the provisions of Article 66-2.</a:t>
            </a:r>
          </a:p>
          <a:p>
            <a:r>
              <a:rPr lang="en-US" altLang="ja-JP" dirty="0"/>
              <a:t>(2)A worker is to endeavor to maintain their health by making use of the results of the medical checkup of which they have been notified pursuant to the provisions of the preceding Article and by making use of health guidance under to the provisions of the preceding paragraph.</a:t>
            </a:r>
          </a:p>
        </p:txBody>
      </p:sp>
    </p:spTree>
    <p:extLst>
      <p:ext uri="{BB962C8B-B14F-4D97-AF65-F5344CB8AC3E}">
        <p14:creationId xmlns:p14="http://schemas.microsoft.com/office/powerpoint/2010/main" val="261238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A80E4D-77DE-4EB9-9EB1-1954EE75EB17}"/>
              </a:ext>
            </a:extLst>
          </p:cNvPr>
          <p:cNvSpPr>
            <a:spLocks noGrp="1"/>
          </p:cNvSpPr>
          <p:nvPr>
            <p:ph type="title"/>
          </p:nvPr>
        </p:nvSpPr>
        <p:spPr/>
        <p:txBody>
          <a:bodyPr/>
          <a:lstStyle/>
          <a:p>
            <a:r>
              <a:rPr lang="en-US" altLang="ja-JP" dirty="0"/>
              <a:t>Industrial Safety and Health Act –</a:t>
            </a:r>
            <a:br>
              <a:rPr lang="en-US" altLang="ja-JP" dirty="0"/>
            </a:br>
            <a:r>
              <a:rPr lang="en-US" altLang="ja-JP" dirty="0"/>
              <a:t>Face-to-Face Guidance </a:t>
            </a:r>
            <a:r>
              <a:rPr kumimoji="1" lang="en-US" altLang="ja-JP" dirty="0"/>
              <a:t>(1)</a:t>
            </a:r>
            <a:endParaRPr kumimoji="1" lang="ja-JP" altLang="en-US" dirty="0"/>
          </a:p>
        </p:txBody>
      </p:sp>
      <p:sp>
        <p:nvSpPr>
          <p:cNvPr id="3" name="コンテンツ プレースホルダー 2">
            <a:extLst>
              <a:ext uri="{FF2B5EF4-FFF2-40B4-BE49-F238E27FC236}">
                <a16:creationId xmlns:a16="http://schemas.microsoft.com/office/drawing/2014/main" id="{068394C7-19EC-4F0E-94BA-7A37268B3B5B}"/>
              </a:ext>
            </a:extLst>
          </p:cNvPr>
          <p:cNvSpPr>
            <a:spLocks noGrp="1"/>
          </p:cNvSpPr>
          <p:nvPr>
            <p:ph idx="1"/>
          </p:nvPr>
        </p:nvSpPr>
        <p:spPr/>
        <p:txBody>
          <a:bodyPr>
            <a:normAutofit fontScale="92500" lnSpcReduction="20000"/>
          </a:bodyPr>
          <a:lstStyle/>
          <a:p>
            <a:pPr algn="just"/>
            <a:r>
              <a:rPr lang="en-US" altLang="ja-JP" sz="2800" b="1"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Industrial Safety and Health Act</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(Face-to-Face Guidance)</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Article 66-8(1)An employer, pursuant to Order of the Ministry of Health, </a:t>
            </a:r>
            <a:r>
              <a:rPr lang="en-US" altLang="ja-JP" sz="2800" kern="100" dirty="0" err="1">
                <a:effectLst/>
                <a:latin typeface="游明朝" panose="02020400000000000000" pitchFamily="18" charset="-128"/>
                <a:ea typeface="游明朝" panose="02020400000000000000" pitchFamily="18" charset="-128"/>
                <a:cs typeface="Times New Roman" panose="02020603050405020304" pitchFamily="18" charset="0"/>
              </a:rPr>
              <a:t>Labour</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Welfare, must have a worker whose working hours or other conditions fall under one of the requirements specified by Order of the Ministry of Health, </a:t>
            </a:r>
            <a:r>
              <a:rPr lang="en-US" altLang="ja-JP" sz="2800" kern="100" dirty="0" err="1">
                <a:effectLst/>
                <a:latin typeface="游明朝" panose="02020400000000000000" pitchFamily="18" charset="-128"/>
                <a:ea typeface="游明朝" panose="02020400000000000000" pitchFamily="18" charset="-128"/>
                <a:cs typeface="Times New Roman" panose="02020603050405020304" pitchFamily="18" charset="0"/>
              </a:rPr>
              <a:t>Labour</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Welfare in consideration of helping to maintain workers' health (excluding those prescribed in paragraph (1) of the following Article and in paragraph (1) of Article 66-8-4) undergo </a:t>
            </a:r>
            <a:r>
              <a:rPr lang="en-US" altLang="ja-JP" sz="28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face-to-face guidance</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(meaning the undertaking of the necessary guidance in a face-to-face setting, in accordance with a person's physical and </a:t>
            </a:r>
            <a:r>
              <a:rPr lang="en-US" altLang="ja-JP" sz="28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mental condition</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as assessed through a medical interview or other means; the same applies hereinafter) by a physician.</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404805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73D336-C76F-4FC2-AA43-1E147AE886C4}"/>
              </a:ext>
            </a:extLst>
          </p:cNvPr>
          <p:cNvSpPr>
            <a:spLocks noGrp="1"/>
          </p:cNvSpPr>
          <p:nvPr>
            <p:ph type="title"/>
          </p:nvPr>
        </p:nvSpPr>
        <p:spPr/>
        <p:txBody>
          <a:bodyPr/>
          <a:lstStyle/>
          <a:p>
            <a:r>
              <a:rPr kumimoji="1" lang="en-US" altLang="ja-JP" dirty="0"/>
              <a:t>Industrial Safety and Health Act –</a:t>
            </a:r>
            <a:br>
              <a:rPr kumimoji="1" lang="en-US" altLang="ja-JP" dirty="0"/>
            </a:br>
            <a:r>
              <a:rPr lang="en-US" altLang="ja-JP" dirty="0"/>
              <a:t>Face-to-Face Guidance</a:t>
            </a:r>
            <a:r>
              <a:rPr kumimoji="1" lang="en-US" altLang="ja-JP" dirty="0"/>
              <a:t>(2)</a:t>
            </a:r>
            <a:endParaRPr kumimoji="1" lang="ja-JP" altLang="en-US" dirty="0"/>
          </a:p>
        </p:txBody>
      </p:sp>
      <p:sp>
        <p:nvSpPr>
          <p:cNvPr id="3" name="コンテンツ プレースホルダー 2">
            <a:extLst>
              <a:ext uri="{FF2B5EF4-FFF2-40B4-BE49-F238E27FC236}">
                <a16:creationId xmlns:a16="http://schemas.microsoft.com/office/drawing/2014/main" id="{D40FC9E6-30E3-470F-A2A4-3AFFF55743A6}"/>
              </a:ext>
            </a:extLst>
          </p:cNvPr>
          <p:cNvSpPr>
            <a:spLocks noGrp="1"/>
          </p:cNvSpPr>
          <p:nvPr>
            <p:ph idx="1"/>
          </p:nvPr>
        </p:nvSpPr>
        <p:spPr/>
        <p:txBody>
          <a:bodyPr>
            <a:normAutofit lnSpcReduction="10000"/>
          </a:bodyPr>
          <a:lstStyle/>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(2)A worker must undergo the face-to-face guidance provided by the employer pursuant to the provisions of the preceding paragraphs; provided, however, that this does not apply if a worker who does not desire to undergo the face-to-face guidance by the physician designated by the employer undergoes face-to-face guidance by another physician that is equivalent to the face-to-face guidance under the provisions of that paragraph and submits a document to the employer certifying the results.</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(3)An employer, pursuant to Order of the Ministry of Health, </a:t>
            </a:r>
            <a:r>
              <a:rPr lang="en-US" altLang="ja-JP" sz="2800" kern="100" dirty="0" err="1">
                <a:effectLst/>
                <a:latin typeface="游明朝" panose="02020400000000000000" pitchFamily="18" charset="-128"/>
                <a:ea typeface="游明朝" panose="02020400000000000000" pitchFamily="18" charset="-128"/>
                <a:cs typeface="Times New Roman" panose="02020603050405020304" pitchFamily="18" charset="0"/>
              </a:rPr>
              <a:t>Labour</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Welfare, must record the results of the face-to-face guidance under the provisions of paragraph (1) and the proviso of the preceding paragraph.</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2283002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A71CA3-DD37-4F3C-A995-43A3CCA5CC54}"/>
              </a:ext>
            </a:extLst>
          </p:cNvPr>
          <p:cNvSpPr>
            <a:spLocks noGrp="1"/>
          </p:cNvSpPr>
          <p:nvPr>
            <p:ph type="title"/>
          </p:nvPr>
        </p:nvSpPr>
        <p:spPr/>
        <p:txBody>
          <a:bodyPr/>
          <a:lstStyle/>
          <a:p>
            <a:r>
              <a:rPr kumimoji="1" lang="en-US" altLang="ja-JP" dirty="0"/>
              <a:t>Industrial Safety and Health Act –</a:t>
            </a:r>
            <a:br>
              <a:rPr kumimoji="1" lang="en-US" altLang="ja-JP" dirty="0"/>
            </a:br>
            <a:r>
              <a:rPr lang="en-US" altLang="ja-JP" dirty="0"/>
              <a:t>Face-to-Face Guidance </a:t>
            </a:r>
            <a:r>
              <a:rPr kumimoji="1" lang="en-US" altLang="ja-JP" dirty="0"/>
              <a:t>(3)</a:t>
            </a:r>
            <a:endParaRPr kumimoji="1" lang="ja-JP" altLang="en-US" dirty="0"/>
          </a:p>
        </p:txBody>
      </p:sp>
      <p:sp>
        <p:nvSpPr>
          <p:cNvPr id="3" name="コンテンツ プレースホルダー 2">
            <a:extLst>
              <a:ext uri="{FF2B5EF4-FFF2-40B4-BE49-F238E27FC236}">
                <a16:creationId xmlns:a16="http://schemas.microsoft.com/office/drawing/2014/main" id="{BD2845B7-0666-4893-BE0A-57AB7F33444D}"/>
              </a:ext>
            </a:extLst>
          </p:cNvPr>
          <p:cNvSpPr>
            <a:spLocks noGrp="1"/>
          </p:cNvSpPr>
          <p:nvPr>
            <p:ph idx="1"/>
          </p:nvPr>
        </p:nvSpPr>
        <p:spPr/>
        <p:txBody>
          <a:bodyPr>
            <a:normAutofit fontScale="85000" lnSpcReduction="10000"/>
          </a:bodyPr>
          <a:lstStyle/>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(4)An employer, based on the results of the face-to-face guidance provided for in paragraph (1) or the proviso of paragraph (1) or the proviso paragraph (2), </a:t>
            </a:r>
            <a:r>
              <a:rPr lang="en-US" altLang="ja-JP" sz="28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must hear the opinions of a physician regarding necessary measures to help maintain the health of the worker </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pursuant to Order of the Ministry of Health, </a:t>
            </a:r>
            <a:r>
              <a:rPr lang="en-US" altLang="ja-JP" sz="2800" kern="100" dirty="0" err="1">
                <a:effectLst/>
                <a:latin typeface="游明朝" panose="02020400000000000000" pitchFamily="18" charset="-128"/>
                <a:ea typeface="游明朝" panose="02020400000000000000" pitchFamily="18" charset="-128"/>
                <a:cs typeface="Times New Roman" panose="02020603050405020304" pitchFamily="18" charset="0"/>
              </a:rPr>
              <a:t>Labour</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Welfare.</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(5)On finding that it is necessary to do so in light of the opinion of a physician under the provisions of the preceding paragraph, the employer </a:t>
            </a:r>
            <a:r>
              <a:rPr lang="en-US" altLang="ja-JP" sz="28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must take measures </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including changing the location of work, changing the work content, shortening the working hours, reducing the frequency of night work in accordance with the actual circumstances of the worker concerned, along with conducting appropriate measures including reporting the opinion of the physician to the Health Committee, Safety and Health Committee or Committee for the Improvement of Establishing Working Hours, etc..</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1810965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E21679-E09E-409D-802B-3AB58D2DD523}"/>
              </a:ext>
            </a:extLst>
          </p:cNvPr>
          <p:cNvSpPr>
            <a:spLocks noGrp="1"/>
          </p:cNvSpPr>
          <p:nvPr>
            <p:ph type="title"/>
          </p:nvPr>
        </p:nvSpPr>
        <p:spPr/>
        <p:txBody>
          <a:bodyPr/>
          <a:lstStyle/>
          <a:p>
            <a:r>
              <a:rPr kumimoji="1" lang="en-US" altLang="ja-JP" dirty="0"/>
              <a:t>Industrial Safety and Health Act –</a:t>
            </a:r>
            <a:br>
              <a:rPr kumimoji="1" lang="en-US" altLang="ja-JP" dirty="0"/>
            </a:br>
            <a:r>
              <a:rPr lang="en-US" altLang="ja-JP" dirty="0"/>
              <a:t>Face-to-Face Guidance </a:t>
            </a:r>
            <a:r>
              <a:rPr kumimoji="1" lang="en-US" altLang="ja-JP" dirty="0"/>
              <a:t>(4)</a:t>
            </a:r>
            <a:endParaRPr kumimoji="1" lang="ja-JP" altLang="en-US" dirty="0"/>
          </a:p>
        </p:txBody>
      </p:sp>
      <p:sp>
        <p:nvSpPr>
          <p:cNvPr id="3" name="コンテンツ プレースホルダー 2">
            <a:extLst>
              <a:ext uri="{FF2B5EF4-FFF2-40B4-BE49-F238E27FC236}">
                <a16:creationId xmlns:a16="http://schemas.microsoft.com/office/drawing/2014/main" id="{44F480E0-9DB0-40F2-A20B-0378437BADA3}"/>
              </a:ext>
            </a:extLst>
          </p:cNvPr>
          <p:cNvSpPr>
            <a:spLocks noGrp="1"/>
          </p:cNvSpPr>
          <p:nvPr>
            <p:ph idx="1"/>
          </p:nvPr>
        </p:nvSpPr>
        <p:spPr/>
        <p:txBody>
          <a:bodyPr>
            <a:normAutofit fontScale="85000" lnSpcReduction="10000"/>
          </a:bodyPr>
          <a:lstStyle/>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Article 66-8-2(1)An employer, pursuant to Order of the Ministry of Health, </a:t>
            </a:r>
            <a:r>
              <a:rPr lang="en-US" altLang="ja-JP" sz="2800" kern="100" dirty="0" err="1">
                <a:effectLst/>
                <a:latin typeface="游明朝" panose="02020400000000000000" pitchFamily="18" charset="-128"/>
                <a:ea typeface="游明朝" panose="02020400000000000000" pitchFamily="18" charset="-128"/>
                <a:cs typeface="Times New Roman" panose="02020603050405020304" pitchFamily="18" charset="0"/>
              </a:rPr>
              <a:t>Labour</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Welfare, must have a </a:t>
            </a:r>
            <a:r>
              <a:rPr lang="en-US" altLang="ja-JP" sz="28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worker whose working hours exceed the working hours specified by Order </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of the Ministry of Health, </a:t>
            </a:r>
            <a:r>
              <a:rPr lang="en-US" altLang="ja-JP" sz="2800" kern="100" dirty="0" err="1">
                <a:effectLst/>
                <a:latin typeface="游明朝" panose="02020400000000000000" pitchFamily="18" charset="-128"/>
                <a:ea typeface="游明朝" panose="02020400000000000000" pitchFamily="18" charset="-128"/>
                <a:cs typeface="Times New Roman" panose="02020603050405020304" pitchFamily="18" charset="0"/>
              </a:rPr>
              <a:t>Labour</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Welfare in consideration of helping to maintain the health of the worker (but only those who engage in the work prescribed in paragraph (11) of Article 36 of the </a:t>
            </a:r>
            <a:r>
              <a:rPr lang="en-US" altLang="ja-JP" sz="28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Labor Standards Act</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(excluding those who are prescribed in each paragraph of Article 41 and paragraph (1) of Article 66-8-4 of that Act)) </a:t>
            </a:r>
            <a:r>
              <a:rPr lang="en-US" altLang="ja-JP" sz="28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undergo face-to-face guidance </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by a physician.</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(2)The provisions of paragraphs (2) through (5) of the preceding Article apply mutatis mutandis to employers and workers as referred to in the preceding paragraph. In such a case, the phrase "changing the work content" in paragraph (5) of that Article is deemed to be replaced with "changing the work assignment and granting paid leave (excluding paid leave prescribed in Article 39 of the </a:t>
            </a:r>
            <a:r>
              <a:rPr lang="en-US" altLang="ja-JP" sz="28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Labor Standards Act</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2019618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D30369-F214-4514-A171-8FFD0629F464}"/>
              </a:ext>
            </a:extLst>
          </p:cNvPr>
          <p:cNvSpPr>
            <a:spLocks noGrp="1"/>
          </p:cNvSpPr>
          <p:nvPr>
            <p:ph type="title"/>
          </p:nvPr>
        </p:nvSpPr>
        <p:spPr/>
        <p:txBody>
          <a:bodyPr/>
          <a:lstStyle/>
          <a:p>
            <a:r>
              <a:rPr kumimoji="1" lang="en-US" altLang="ja-JP" dirty="0"/>
              <a:t>Industrial Safety and Health Act –</a:t>
            </a:r>
            <a:br>
              <a:rPr kumimoji="1" lang="en-US" altLang="ja-JP" dirty="0"/>
            </a:br>
            <a:r>
              <a:rPr lang="en-US" altLang="ja-JP" dirty="0"/>
              <a:t>Face-to-Face Guidance </a:t>
            </a:r>
            <a:r>
              <a:rPr kumimoji="1" lang="en-US" altLang="ja-JP" dirty="0"/>
              <a:t>(5)</a:t>
            </a:r>
            <a:endParaRPr kumimoji="1" lang="ja-JP" altLang="en-US" dirty="0"/>
          </a:p>
        </p:txBody>
      </p:sp>
      <p:sp>
        <p:nvSpPr>
          <p:cNvPr id="3" name="コンテンツ プレースホルダー 2">
            <a:extLst>
              <a:ext uri="{FF2B5EF4-FFF2-40B4-BE49-F238E27FC236}">
                <a16:creationId xmlns:a16="http://schemas.microsoft.com/office/drawing/2014/main" id="{AD4456C7-DA04-4B05-8662-DFF26C87A42D}"/>
              </a:ext>
            </a:extLst>
          </p:cNvPr>
          <p:cNvSpPr>
            <a:spLocks noGrp="1"/>
          </p:cNvSpPr>
          <p:nvPr>
            <p:ph idx="1"/>
          </p:nvPr>
        </p:nvSpPr>
        <p:spPr/>
        <p:txBody>
          <a:bodyPr>
            <a:normAutofit fontScale="85000" lnSpcReduction="10000"/>
          </a:bodyPr>
          <a:lstStyle/>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Article 66-8-3In order to provide face-to-face guidance under the provisions of paragraph (1) of Article 66-8 or paragraph (1) of the preceding Article, an employer must assess the working hours of workers (excluding those who are prescribed in paragraph (1) of the following Article) pursuant to Order of the Ministry of Health, </a:t>
            </a:r>
            <a:r>
              <a:rPr lang="en-US" altLang="ja-JP" sz="2800" kern="100" dirty="0" err="1">
                <a:effectLst/>
                <a:latin typeface="游明朝" panose="02020400000000000000" pitchFamily="18" charset="-128"/>
                <a:ea typeface="游明朝" panose="02020400000000000000" pitchFamily="18" charset="-128"/>
                <a:cs typeface="Times New Roman" panose="02020603050405020304" pitchFamily="18" charset="0"/>
              </a:rPr>
              <a:t>Labour</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Welfare.</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Article 66-8-4(1)An employer, pursuant to Order of the Ministry of Health, </a:t>
            </a:r>
            <a:r>
              <a:rPr lang="en-US" altLang="ja-JP" sz="2800" kern="100" dirty="0" err="1">
                <a:effectLst/>
                <a:latin typeface="游明朝" panose="02020400000000000000" pitchFamily="18" charset="-128"/>
                <a:ea typeface="游明朝" panose="02020400000000000000" pitchFamily="18" charset="-128"/>
                <a:cs typeface="Times New Roman" panose="02020603050405020304" pitchFamily="18" charset="0"/>
              </a:rPr>
              <a:t>Labour</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Welfare, must have a worker who works pursuant to the provisions of paragraph (1) of Article 41-2 of the </a:t>
            </a:r>
            <a:r>
              <a:rPr lang="en-US" altLang="ja-JP" sz="28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Labor Standards Act</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whose working hours subject to health management (meaning the working hours subject to health management prescribed in item (iii) of that paragraph) exceed the amount of time specified by Order of the Ministry of Health, </a:t>
            </a:r>
            <a:r>
              <a:rPr lang="en-US" altLang="ja-JP" sz="2800" kern="100" dirty="0" err="1">
                <a:effectLst/>
                <a:latin typeface="游明朝" panose="02020400000000000000" pitchFamily="18" charset="-128"/>
                <a:ea typeface="游明朝" panose="02020400000000000000" pitchFamily="18" charset="-128"/>
                <a:cs typeface="Times New Roman" panose="02020603050405020304" pitchFamily="18" charset="0"/>
              </a:rPr>
              <a:t>Labour</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Welfare in consideration of helping to maintain the health of the worker undergo face-to-face guidance by a physician.</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944043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916BB4-83B1-4049-BB60-ABFC18BED607}"/>
              </a:ext>
            </a:extLst>
          </p:cNvPr>
          <p:cNvSpPr>
            <a:spLocks noGrp="1"/>
          </p:cNvSpPr>
          <p:nvPr>
            <p:ph type="title"/>
          </p:nvPr>
        </p:nvSpPr>
        <p:spPr/>
        <p:txBody>
          <a:bodyPr/>
          <a:lstStyle/>
          <a:p>
            <a:r>
              <a:rPr kumimoji="1" lang="en-US" altLang="ja-JP" dirty="0"/>
              <a:t>Industrial Safety and Health Act –</a:t>
            </a:r>
            <a:br>
              <a:rPr kumimoji="1" lang="en-US" altLang="ja-JP" dirty="0"/>
            </a:br>
            <a:r>
              <a:rPr lang="en-US" altLang="ja-JP" dirty="0"/>
              <a:t>Face-to-Face Guidance </a:t>
            </a:r>
            <a:r>
              <a:rPr kumimoji="1" lang="en-US" altLang="ja-JP" dirty="0"/>
              <a:t>(6)</a:t>
            </a:r>
            <a:endParaRPr kumimoji="1" lang="ja-JP" altLang="en-US" dirty="0"/>
          </a:p>
        </p:txBody>
      </p:sp>
      <p:sp>
        <p:nvSpPr>
          <p:cNvPr id="3" name="コンテンツ プレースホルダー 2">
            <a:extLst>
              <a:ext uri="{FF2B5EF4-FFF2-40B4-BE49-F238E27FC236}">
                <a16:creationId xmlns:a16="http://schemas.microsoft.com/office/drawing/2014/main" id="{E2B42479-01E7-4DC1-BF11-E0DFC1D39579}"/>
              </a:ext>
            </a:extLst>
          </p:cNvPr>
          <p:cNvSpPr>
            <a:spLocks noGrp="1"/>
          </p:cNvSpPr>
          <p:nvPr>
            <p:ph idx="1"/>
          </p:nvPr>
        </p:nvSpPr>
        <p:spPr/>
        <p:txBody>
          <a:bodyPr/>
          <a:lstStyle/>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(2)The provisions in paragraphs (2) through (5) of Article 66-8 apply mutatis mutandis to employers and workers as prescribed in the preceding paragraph. In such a case, the phrase "changing the location of work, changing the work content, shortening the working hours or reducing the frequency of night work" in paragraph (5) of that Article is deemed to be replaced with "considerations for changing the work assignment, granting paid leave (excluding paid leave prescribed in Article 39 of the </a:t>
            </a:r>
            <a:r>
              <a:rPr lang="en-US" altLang="ja-JP" sz="28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Labor Standards Act</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shortening the working hours subject to health management (referring to the working hours subject to health management in paragraph (1) of Article 66-8-4) "</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2869550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AE8C11-EC09-4CDA-B400-D2469F5A4CB7}"/>
              </a:ext>
            </a:extLst>
          </p:cNvPr>
          <p:cNvSpPr>
            <a:spLocks noGrp="1"/>
          </p:cNvSpPr>
          <p:nvPr>
            <p:ph type="title"/>
          </p:nvPr>
        </p:nvSpPr>
        <p:spPr/>
        <p:txBody>
          <a:bodyPr/>
          <a:lstStyle/>
          <a:p>
            <a:r>
              <a:rPr kumimoji="1" lang="en-US" altLang="ja-JP" dirty="0"/>
              <a:t>Industrial Safety and Health Act –</a:t>
            </a:r>
            <a:br>
              <a:rPr kumimoji="1" lang="en-US" altLang="ja-JP" dirty="0"/>
            </a:br>
            <a:r>
              <a:rPr lang="en-US" altLang="ja-JP" dirty="0"/>
              <a:t>Face-to-Face Guidance </a:t>
            </a:r>
            <a:r>
              <a:rPr kumimoji="1" lang="en-US" altLang="ja-JP" dirty="0"/>
              <a:t>(7)</a:t>
            </a:r>
            <a:endParaRPr kumimoji="1" lang="ja-JP" altLang="en-US" dirty="0"/>
          </a:p>
        </p:txBody>
      </p:sp>
      <p:sp>
        <p:nvSpPr>
          <p:cNvPr id="3" name="コンテンツ プレースホルダー 2">
            <a:extLst>
              <a:ext uri="{FF2B5EF4-FFF2-40B4-BE49-F238E27FC236}">
                <a16:creationId xmlns:a16="http://schemas.microsoft.com/office/drawing/2014/main" id="{5E278AD7-54E2-4B66-A6AE-BA6AE5587DA3}"/>
              </a:ext>
            </a:extLst>
          </p:cNvPr>
          <p:cNvSpPr>
            <a:spLocks noGrp="1"/>
          </p:cNvSpPr>
          <p:nvPr>
            <p:ph idx="1"/>
          </p:nvPr>
        </p:nvSpPr>
        <p:spPr/>
        <p:txBody>
          <a:bodyPr/>
          <a:lstStyle/>
          <a:p>
            <a:r>
              <a:rPr lang="en-US" altLang="ja-JP" dirty="0"/>
              <a:t>Article 66-9An employer, pursuant to Order of the Ministry of Health, </a:t>
            </a:r>
            <a:r>
              <a:rPr lang="en-US" altLang="ja-JP" dirty="0" err="1"/>
              <a:t>Labour</a:t>
            </a:r>
            <a:r>
              <a:rPr lang="en-US" altLang="ja-JP" dirty="0"/>
              <a:t> and Welfare, must endeavor to take the necessary measures with respect to workers whose health requires consideration, other than the workers for whom the face-to-face guidance is provided pursuant to the provisions of paragraph (1) of Article 66-8, paragraph (1) of Article 66-8-2 or of paragraph (1) of the preceding Article.</a:t>
            </a:r>
            <a:endParaRPr kumimoji="1" lang="ja-JP" altLang="en-US" dirty="0"/>
          </a:p>
        </p:txBody>
      </p:sp>
    </p:spTree>
    <p:extLst>
      <p:ext uri="{BB962C8B-B14F-4D97-AF65-F5344CB8AC3E}">
        <p14:creationId xmlns:p14="http://schemas.microsoft.com/office/powerpoint/2010/main" val="1855190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44226E-C14F-4AF1-B09C-43139CBA40E9}"/>
              </a:ext>
            </a:extLst>
          </p:cNvPr>
          <p:cNvSpPr>
            <a:spLocks noGrp="1"/>
          </p:cNvSpPr>
          <p:nvPr>
            <p:ph type="title"/>
          </p:nvPr>
        </p:nvSpPr>
        <p:spPr/>
        <p:txBody>
          <a:bodyPr>
            <a:normAutofit fontScale="90000"/>
          </a:bodyPr>
          <a:lstStyle/>
          <a:p>
            <a:r>
              <a:rPr kumimoji="1" lang="en-US" altLang="ja-JP" dirty="0"/>
              <a:t>Industrial Safety and Health Act – Assessing the Degree of Psychological Burden(1)</a:t>
            </a:r>
            <a:endParaRPr kumimoji="1" lang="ja-JP" altLang="en-US" dirty="0"/>
          </a:p>
        </p:txBody>
      </p:sp>
      <p:sp>
        <p:nvSpPr>
          <p:cNvPr id="3" name="コンテンツ プレースホルダー 2">
            <a:extLst>
              <a:ext uri="{FF2B5EF4-FFF2-40B4-BE49-F238E27FC236}">
                <a16:creationId xmlns:a16="http://schemas.microsoft.com/office/drawing/2014/main" id="{C1601D40-E7EF-43C0-A926-6A8B93DFF8EE}"/>
              </a:ext>
            </a:extLst>
          </p:cNvPr>
          <p:cNvSpPr>
            <a:spLocks noGrp="1"/>
          </p:cNvSpPr>
          <p:nvPr>
            <p:ph idx="1"/>
          </p:nvPr>
        </p:nvSpPr>
        <p:spPr/>
        <p:txBody>
          <a:bodyPr>
            <a:normAutofit fontScale="92500" lnSpcReduction="20000"/>
          </a:bodyPr>
          <a:lstStyle/>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(Examination for Assessing the Degree of Psychological Burden)</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Article 66-10(1)An employer, pursuant to Order of the Ministry of Health, </a:t>
            </a:r>
            <a:r>
              <a:rPr lang="en-US" altLang="ja-JP" sz="2800" kern="100" dirty="0" err="1">
                <a:effectLst/>
                <a:latin typeface="游明朝" panose="02020400000000000000" pitchFamily="18" charset="-128"/>
                <a:ea typeface="游明朝" panose="02020400000000000000" pitchFamily="18" charset="-128"/>
                <a:cs typeface="Times New Roman" panose="02020603050405020304" pitchFamily="18" charset="0"/>
              </a:rPr>
              <a:t>Labour</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Welfare, must have workers undergo examinations by a person, such as a physician or health nurse, specified by Order of the Ministry of Health, </a:t>
            </a:r>
            <a:r>
              <a:rPr lang="en-US" altLang="ja-JP" sz="2800" kern="100" dirty="0" err="1">
                <a:effectLst/>
                <a:latin typeface="游明朝" panose="02020400000000000000" pitchFamily="18" charset="-128"/>
                <a:ea typeface="游明朝" panose="02020400000000000000" pitchFamily="18" charset="-128"/>
                <a:cs typeface="Times New Roman" panose="02020603050405020304" pitchFamily="18" charset="0"/>
              </a:rPr>
              <a:t>Labour</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Welfare (hereinafter referred to as a "physician or similar person" in this Article) </a:t>
            </a:r>
            <a:r>
              <a:rPr lang="en-US" altLang="ja-JP" sz="28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to assess their degree of psychological burden.</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(2)An employer, pursuant to Order of the Ministry of Health, </a:t>
            </a:r>
            <a:r>
              <a:rPr lang="en-US" altLang="ja-JP" sz="2800" kern="100" dirty="0" err="1">
                <a:effectLst/>
                <a:latin typeface="游明朝" panose="02020400000000000000" pitchFamily="18" charset="-128"/>
                <a:ea typeface="游明朝" panose="02020400000000000000" pitchFamily="18" charset="-128"/>
                <a:cs typeface="Times New Roman" panose="02020603050405020304" pitchFamily="18" charset="0"/>
              </a:rPr>
              <a:t>Labour</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Welfare, must have the physician or similar person that has conducted the examination as referred to in the preceding paragraph notify the worker who underwent that examination pursuant to that paragraph of the results thereof. In such a case, the physician or similar person must not provide the employer with the results of the examination without having first obtained the consent of the worker.</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3988813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71FD12-C92D-3952-9CF0-3D659BD10851}"/>
              </a:ext>
            </a:extLst>
          </p:cNvPr>
          <p:cNvSpPr>
            <a:spLocks noGrp="1"/>
          </p:cNvSpPr>
          <p:nvPr>
            <p:ph type="title"/>
          </p:nvPr>
        </p:nvSpPr>
        <p:spPr/>
        <p:txBody>
          <a:bodyPr/>
          <a:lstStyle/>
          <a:p>
            <a:r>
              <a:rPr kumimoji="1" lang="en-US" altLang="ja-JP" dirty="0"/>
              <a:t>Handout </a:t>
            </a:r>
            <a:endParaRPr kumimoji="1" lang="ja-JP" altLang="en-US" dirty="0"/>
          </a:p>
        </p:txBody>
      </p:sp>
      <p:sp>
        <p:nvSpPr>
          <p:cNvPr id="3" name="コンテンツ プレースホルダー 2">
            <a:extLst>
              <a:ext uri="{FF2B5EF4-FFF2-40B4-BE49-F238E27FC236}">
                <a16:creationId xmlns:a16="http://schemas.microsoft.com/office/drawing/2014/main" id="{EEC2A39D-DDAA-7FBB-C449-3CD01FD19049}"/>
              </a:ext>
            </a:extLst>
          </p:cNvPr>
          <p:cNvSpPr>
            <a:spLocks noGrp="1"/>
          </p:cNvSpPr>
          <p:nvPr>
            <p:ph idx="1"/>
          </p:nvPr>
        </p:nvSpPr>
        <p:spPr/>
        <p:txBody>
          <a:bodyPr>
            <a:normAutofit lnSpcReduction="10000"/>
          </a:bodyPr>
          <a:lstStyle/>
          <a:p>
            <a:r>
              <a:rPr kumimoji="1" lang="en-US" altLang="ja-JP" dirty="0" err="1"/>
              <a:t>Karojisatsu</a:t>
            </a:r>
            <a:r>
              <a:rPr kumimoji="1" lang="en-US" altLang="ja-JP" dirty="0"/>
              <a:t>-Suicide as  a Result of Overwork (2000)</a:t>
            </a:r>
            <a:r>
              <a:rPr lang="ja-JP" altLang="en-US" dirty="0"/>
              <a:t> </a:t>
            </a:r>
            <a:r>
              <a:rPr lang="en-US" altLang="ja-JP" dirty="0"/>
              <a:t>p.1</a:t>
            </a:r>
            <a:endParaRPr kumimoji="1" lang="en-US" altLang="ja-JP" dirty="0"/>
          </a:p>
          <a:p>
            <a:r>
              <a:rPr lang="en-US" altLang="ja-JP" dirty="0"/>
              <a:t>Bill for the Partial Amendment of the Industrial Safety and Health Act and Other Related Acts (2007) p.9</a:t>
            </a:r>
          </a:p>
          <a:p>
            <a:r>
              <a:rPr lang="en-US" altLang="ja-JP" dirty="0"/>
              <a:t>E</a:t>
            </a:r>
            <a:r>
              <a:rPr kumimoji="1" lang="en-US" altLang="ja-JP" dirty="0"/>
              <a:t>mployers’ Response to Workers Appearing to Suffer from Mental Illness; A Recent Supreme Court Judgement, the Law and the Administration (2014) p.27</a:t>
            </a:r>
          </a:p>
          <a:p>
            <a:r>
              <a:rPr lang="en-US" altLang="ja-JP" dirty="0"/>
              <a:t>The Law to Prevent “Power Harassment” in Japan (2021) p.45</a:t>
            </a:r>
          </a:p>
          <a:p>
            <a:endParaRPr lang="en-US" altLang="ja-JP" dirty="0"/>
          </a:p>
          <a:p>
            <a:r>
              <a:rPr lang="en-US" altLang="ja-JP" dirty="0"/>
              <a:t>Japanese Law Translation </a:t>
            </a:r>
          </a:p>
          <a:p>
            <a:pPr marL="0" indent="0">
              <a:buNone/>
            </a:pPr>
            <a:endParaRPr kumimoji="1" lang="en-US" altLang="ja-JP" dirty="0"/>
          </a:p>
        </p:txBody>
      </p:sp>
    </p:spTree>
    <p:extLst>
      <p:ext uri="{BB962C8B-B14F-4D97-AF65-F5344CB8AC3E}">
        <p14:creationId xmlns:p14="http://schemas.microsoft.com/office/powerpoint/2010/main" val="24695256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EFFE1A-D669-46EE-959E-4727EF48FBF4}"/>
              </a:ext>
            </a:extLst>
          </p:cNvPr>
          <p:cNvSpPr>
            <a:spLocks noGrp="1"/>
          </p:cNvSpPr>
          <p:nvPr>
            <p:ph type="title"/>
          </p:nvPr>
        </p:nvSpPr>
        <p:spPr/>
        <p:txBody>
          <a:bodyPr/>
          <a:lstStyle/>
          <a:p>
            <a:r>
              <a:rPr kumimoji="1" lang="en-US" altLang="ja-JP" dirty="0"/>
              <a:t>Industrial Safety and Health Act</a:t>
            </a:r>
            <a:r>
              <a:rPr kumimoji="1" lang="en-US" altLang="ja-JP" sz="40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 – Assessing the Degree of Psychological Burden</a:t>
            </a:r>
            <a:r>
              <a:rPr kumimoji="1" lang="en-US" altLang="ja-JP" dirty="0"/>
              <a:t>(2)</a:t>
            </a:r>
            <a:endParaRPr kumimoji="1" lang="ja-JP" altLang="en-US" dirty="0"/>
          </a:p>
        </p:txBody>
      </p:sp>
      <p:sp>
        <p:nvSpPr>
          <p:cNvPr id="3" name="コンテンツ プレースホルダー 2">
            <a:extLst>
              <a:ext uri="{FF2B5EF4-FFF2-40B4-BE49-F238E27FC236}">
                <a16:creationId xmlns:a16="http://schemas.microsoft.com/office/drawing/2014/main" id="{62D9092A-E320-4DF1-8C90-0A3C897EF70C}"/>
              </a:ext>
            </a:extLst>
          </p:cNvPr>
          <p:cNvSpPr>
            <a:spLocks noGrp="1"/>
          </p:cNvSpPr>
          <p:nvPr>
            <p:ph idx="1"/>
          </p:nvPr>
        </p:nvSpPr>
        <p:spPr/>
        <p:txBody>
          <a:bodyPr>
            <a:normAutofit fontScale="92500" lnSpcReduction="10000"/>
          </a:bodyPr>
          <a:lstStyle/>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(3)If a worker who has been notified as under the provisions of the preceding paragraph and whose degree of psychological burden meets the requirements specified by Order of the Ministry of Health, </a:t>
            </a:r>
            <a:r>
              <a:rPr lang="en-US" altLang="ja-JP" sz="2800" kern="100" dirty="0" err="1">
                <a:effectLst/>
                <a:latin typeface="游明朝" panose="02020400000000000000" pitchFamily="18" charset="-128"/>
                <a:ea typeface="游明朝" panose="02020400000000000000" pitchFamily="18" charset="-128"/>
                <a:cs typeface="Times New Roman" panose="02020603050405020304" pitchFamily="18" charset="0"/>
              </a:rPr>
              <a:t>Labour</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Welfare in consideration of helping maintaining the health of workers </a:t>
            </a:r>
            <a:r>
              <a:rPr lang="en-US" altLang="ja-JP" sz="28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requests to receive face-to-face guidance </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by a physician, the employer, pursuant to Order of the Ministry of Health, </a:t>
            </a:r>
            <a:r>
              <a:rPr lang="en-US" altLang="ja-JP" sz="2800" kern="100" dirty="0" err="1">
                <a:effectLst/>
                <a:latin typeface="游明朝" panose="02020400000000000000" pitchFamily="18" charset="-128"/>
                <a:ea typeface="游明朝" panose="02020400000000000000" pitchFamily="18" charset="-128"/>
                <a:cs typeface="Times New Roman" panose="02020603050405020304" pitchFamily="18" charset="0"/>
              </a:rPr>
              <a:t>Labour</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Welfare must have the worker making the request undergo face-to-face guidance by a physician. In such a case, the employer must not subject the worker to disadvantageous treatment for having made that request.</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(4)An employer, pursuant to Order of the Ministry of Health, </a:t>
            </a:r>
            <a:r>
              <a:rPr lang="en-US" altLang="ja-JP" sz="2800" kern="100" dirty="0" err="1">
                <a:effectLst/>
                <a:latin typeface="游明朝" panose="02020400000000000000" pitchFamily="18" charset="-128"/>
                <a:ea typeface="游明朝" panose="02020400000000000000" pitchFamily="18" charset="-128"/>
                <a:cs typeface="Times New Roman" panose="02020603050405020304" pitchFamily="18" charset="0"/>
              </a:rPr>
              <a:t>Labour</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Welfare, must keep the record of the results of the face-to-face guidance under the provisions of the preceding paragraph.</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1753822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E1B2E8-7EF6-4ACD-B30D-9C440F3F335F}"/>
              </a:ext>
            </a:extLst>
          </p:cNvPr>
          <p:cNvSpPr>
            <a:spLocks noGrp="1"/>
          </p:cNvSpPr>
          <p:nvPr>
            <p:ph type="title"/>
          </p:nvPr>
        </p:nvSpPr>
        <p:spPr/>
        <p:txBody>
          <a:bodyPr/>
          <a:lstStyle/>
          <a:p>
            <a:r>
              <a:rPr kumimoji="1" lang="en-US" altLang="ja-JP" dirty="0"/>
              <a:t>Industrial Safety and Health Act</a:t>
            </a:r>
            <a:r>
              <a:rPr kumimoji="1" lang="en-US" altLang="ja-JP" sz="40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 – Assessing the Degree of Psychological Burden </a:t>
            </a:r>
            <a:r>
              <a:rPr kumimoji="1" lang="en-US" altLang="ja-JP" dirty="0"/>
              <a:t>(3)</a:t>
            </a:r>
            <a:endParaRPr kumimoji="1" lang="ja-JP" altLang="en-US" dirty="0"/>
          </a:p>
        </p:txBody>
      </p:sp>
      <p:sp>
        <p:nvSpPr>
          <p:cNvPr id="3" name="コンテンツ プレースホルダー 2">
            <a:extLst>
              <a:ext uri="{FF2B5EF4-FFF2-40B4-BE49-F238E27FC236}">
                <a16:creationId xmlns:a16="http://schemas.microsoft.com/office/drawing/2014/main" id="{F5D13814-36F8-45E6-9F5F-9D0CC023749C}"/>
              </a:ext>
            </a:extLst>
          </p:cNvPr>
          <p:cNvSpPr>
            <a:spLocks noGrp="1"/>
          </p:cNvSpPr>
          <p:nvPr>
            <p:ph idx="1"/>
          </p:nvPr>
        </p:nvSpPr>
        <p:spPr/>
        <p:txBody>
          <a:bodyPr>
            <a:normAutofit fontScale="92500" lnSpcReduction="10000"/>
          </a:bodyPr>
          <a:lstStyle/>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(5)An employer, pursuant to Order of the Ministry of Health, </a:t>
            </a:r>
            <a:r>
              <a:rPr lang="en-US" altLang="ja-JP" sz="2800" kern="100" dirty="0" err="1">
                <a:effectLst/>
                <a:latin typeface="游明朝" panose="02020400000000000000" pitchFamily="18" charset="-128"/>
                <a:ea typeface="游明朝" panose="02020400000000000000" pitchFamily="18" charset="-128"/>
                <a:cs typeface="Times New Roman" panose="02020603050405020304" pitchFamily="18" charset="0"/>
              </a:rPr>
              <a:t>Labour</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Welfare, </a:t>
            </a:r>
            <a:r>
              <a:rPr lang="en-US" altLang="ja-JP" sz="28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must hear the opinion of a physician on the necessary measures </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to help maintain the health of a worker based on the result of face-to-face guidance under the provisions of paragraph (3).</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(6)On finding that it is necessary to do so in light of the opinion of a physician under the provisions of the preceding paragraph, an employer </a:t>
            </a:r>
            <a:r>
              <a:rPr lang="en-US" altLang="ja-JP" sz="28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must take measures </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including changing the location of work, changing the work content, shortening the working hours, or reducing the frequency of night work, in accordance with the actual circumstances of the worker, along with conducting appropriate measures including reporting the opinion of the physician to the Health Committee, Safety and Health Committee or Committee for the Improvement of Establishing Working Hours, etc.</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3141695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3946F7-7942-46E1-B6A4-26F79E604F54}"/>
              </a:ext>
            </a:extLst>
          </p:cNvPr>
          <p:cNvSpPr>
            <a:spLocks noGrp="1"/>
          </p:cNvSpPr>
          <p:nvPr>
            <p:ph type="title"/>
          </p:nvPr>
        </p:nvSpPr>
        <p:spPr/>
        <p:txBody>
          <a:bodyPr/>
          <a:lstStyle/>
          <a:p>
            <a:r>
              <a:rPr kumimoji="1" lang="en-US" altLang="ja-JP" dirty="0"/>
              <a:t>Industrial Safety and Health Act</a:t>
            </a:r>
            <a:r>
              <a:rPr kumimoji="1" lang="en-US" altLang="ja-JP" sz="40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 – Assessing the Degree of Psychological Burden </a:t>
            </a:r>
            <a:r>
              <a:rPr kumimoji="1" lang="en-US" altLang="ja-JP" dirty="0"/>
              <a:t>(4)</a:t>
            </a:r>
            <a:endParaRPr kumimoji="1" lang="ja-JP" altLang="en-US" dirty="0"/>
          </a:p>
        </p:txBody>
      </p:sp>
      <p:sp>
        <p:nvSpPr>
          <p:cNvPr id="3" name="コンテンツ プレースホルダー 2">
            <a:extLst>
              <a:ext uri="{FF2B5EF4-FFF2-40B4-BE49-F238E27FC236}">
                <a16:creationId xmlns:a16="http://schemas.microsoft.com/office/drawing/2014/main" id="{6CE1C4B3-86CF-470E-8BEF-F2A9C5915024}"/>
              </a:ext>
            </a:extLst>
          </p:cNvPr>
          <p:cNvSpPr>
            <a:spLocks noGrp="1"/>
          </p:cNvSpPr>
          <p:nvPr>
            <p:ph idx="1"/>
          </p:nvPr>
        </p:nvSpPr>
        <p:spPr/>
        <p:txBody>
          <a:bodyPr>
            <a:normAutofit fontScale="85000" lnSpcReduction="20000"/>
          </a:bodyPr>
          <a:lstStyle/>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(7)The Minister of Health, </a:t>
            </a:r>
            <a:r>
              <a:rPr lang="en-US" altLang="ja-JP" sz="2800" kern="100" dirty="0" err="1">
                <a:effectLst/>
                <a:latin typeface="游明朝" panose="02020400000000000000" pitchFamily="18" charset="-128"/>
                <a:ea typeface="游明朝" panose="02020400000000000000" pitchFamily="18" charset="-128"/>
                <a:cs typeface="Times New Roman" panose="02020603050405020304" pitchFamily="18" charset="0"/>
              </a:rPr>
              <a:t>Labour</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Welfare is to release the necessary guidelines to ensure the appropriate and effective implementation of the measures that employers are required to take pursuant to the provisions of the preceding paragraph.</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(8)Having released guidelines as referred to in the preceding paragraph, and on finding that it is necessary to do so, the Minister of Health, </a:t>
            </a:r>
            <a:r>
              <a:rPr lang="en-US" altLang="ja-JP" sz="2800" kern="100" dirty="0" err="1">
                <a:effectLst/>
                <a:latin typeface="游明朝" panose="02020400000000000000" pitchFamily="18" charset="-128"/>
                <a:ea typeface="游明朝" panose="02020400000000000000" pitchFamily="18" charset="-128"/>
                <a:cs typeface="Times New Roman" panose="02020603050405020304" pitchFamily="18" charset="0"/>
              </a:rPr>
              <a:t>Labour</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Welfare may provide the necessary guidance on those guidelines to employers and associations thereof.</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(9)The State is to endeavor to provide training courses for physicians concerning the effect of different degrees of psychological burden on the maintenance of a worker's health, in addition to taking measures including health counseling and other services for helping to maintain and improve the health of workers who use the results of examination of which they have been notified pursuant to the provisions of paragraph (2).</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33891224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DB4DC2-E064-92B2-9BCF-AF5B72D988DC}"/>
              </a:ext>
            </a:extLst>
          </p:cNvPr>
          <p:cNvSpPr>
            <a:spLocks noGrp="1"/>
          </p:cNvSpPr>
          <p:nvPr>
            <p:ph type="title"/>
          </p:nvPr>
        </p:nvSpPr>
        <p:spPr/>
        <p:txBody>
          <a:bodyPr/>
          <a:lstStyle/>
          <a:p>
            <a:r>
              <a:rPr lang="en-US" altLang="ja-JP" dirty="0"/>
              <a:t>The 2021 white paper on measures to prevent “karoshi” (1)</a:t>
            </a:r>
            <a:endParaRPr kumimoji="1" lang="ja-JP" altLang="en-US" dirty="0"/>
          </a:p>
        </p:txBody>
      </p:sp>
      <p:sp>
        <p:nvSpPr>
          <p:cNvPr id="3" name="コンテンツ プレースホルダー 2">
            <a:extLst>
              <a:ext uri="{FF2B5EF4-FFF2-40B4-BE49-F238E27FC236}">
                <a16:creationId xmlns:a16="http://schemas.microsoft.com/office/drawing/2014/main" id="{3BCA5C13-3F61-FBB2-8545-B373AD5DFD8F}"/>
              </a:ext>
            </a:extLst>
          </p:cNvPr>
          <p:cNvSpPr>
            <a:spLocks noGrp="1"/>
          </p:cNvSpPr>
          <p:nvPr>
            <p:ph idx="1"/>
          </p:nvPr>
        </p:nvSpPr>
        <p:spPr/>
        <p:txBody>
          <a:bodyPr>
            <a:normAutofit fontScale="62500" lnSpcReduction="20000"/>
          </a:bodyPr>
          <a:lstStyle/>
          <a:p>
            <a:r>
              <a:rPr lang="en-US" altLang="ja-JP" b="1" dirty="0"/>
              <a:t>Most suicides due to overwork less than week after signs of ill health </a:t>
            </a:r>
          </a:p>
          <a:p>
            <a:r>
              <a:rPr lang="en-US" altLang="ja-JP" dirty="0"/>
              <a:t>THE ASAHI SHIMBUN October 27, 2021 at 18:48 JST</a:t>
            </a:r>
          </a:p>
          <a:p>
            <a:r>
              <a:rPr lang="en-US" altLang="ja-JP" dirty="0"/>
              <a:t>https://www.asahi.com/ajw/articles/14469361</a:t>
            </a:r>
          </a:p>
          <a:p>
            <a:r>
              <a:rPr lang="en-US" altLang="ja-JP" dirty="0"/>
              <a:t>Nearly half of all suicides in Japan certified as resulting from overwork between fiscal 2012 and fiscal 2017 occurred within six days after the victim exhibited symptoms of mental illness, according to the health ministry.</a:t>
            </a:r>
          </a:p>
          <a:p>
            <a:r>
              <a:rPr lang="en-US" altLang="ja-JP" dirty="0"/>
              <a:t>The 2021 white paper on measures to prevent “karoshi,” or death from overwork, released by the ministry on Oct. 26, revealed that stressed workers are more likely to take their own lives in the early stages of becoming mentally ill.</a:t>
            </a:r>
          </a:p>
          <a:p>
            <a:r>
              <a:rPr lang="en-US" altLang="ja-JP" dirty="0"/>
              <a:t>A total of 497 suicides of workers who developed mental illness due to stress from work were recognized as caused by overwork between fiscal 2012 and fiscal 2017, according to the ministry.</a:t>
            </a:r>
          </a:p>
          <a:p>
            <a:r>
              <a:rPr lang="en-US" altLang="ja-JP" dirty="0"/>
              <a:t>Of these, 235, or nearly half, killed themselves within six days after the onset of depression or other mental ailments.</a:t>
            </a:r>
          </a:p>
          <a:p>
            <a:r>
              <a:rPr lang="en-US" altLang="ja-JP" dirty="0"/>
              <a:t>While 93 took their own lives within seven to 29 days after developing such disorders, 75 did so within 30 to 89 days. Forty-six killed themselves 360 days or more after the onset of mental illness.</a:t>
            </a:r>
          </a:p>
          <a:p>
            <a:endParaRPr kumimoji="1" lang="ja-JP" altLang="en-US" dirty="0"/>
          </a:p>
        </p:txBody>
      </p:sp>
    </p:spTree>
    <p:extLst>
      <p:ext uri="{BB962C8B-B14F-4D97-AF65-F5344CB8AC3E}">
        <p14:creationId xmlns:p14="http://schemas.microsoft.com/office/powerpoint/2010/main" val="31461756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00329F-85F3-D720-2622-9295FF1BE9FF}"/>
              </a:ext>
            </a:extLst>
          </p:cNvPr>
          <p:cNvSpPr>
            <a:spLocks noGrp="1"/>
          </p:cNvSpPr>
          <p:nvPr>
            <p:ph type="title"/>
          </p:nvPr>
        </p:nvSpPr>
        <p:spPr/>
        <p:txBody>
          <a:bodyPr/>
          <a:lstStyle/>
          <a:p>
            <a:r>
              <a:rPr lang="en-US" altLang="ja-JP" dirty="0"/>
              <a:t>The 2021 white paper on measures to prevent “karoshi” (2)</a:t>
            </a:r>
            <a:endParaRPr kumimoji="1" lang="ja-JP" altLang="en-US" dirty="0"/>
          </a:p>
        </p:txBody>
      </p:sp>
      <p:sp>
        <p:nvSpPr>
          <p:cNvPr id="3" name="コンテンツ プレースホルダー 2">
            <a:extLst>
              <a:ext uri="{FF2B5EF4-FFF2-40B4-BE49-F238E27FC236}">
                <a16:creationId xmlns:a16="http://schemas.microsoft.com/office/drawing/2014/main" id="{3DED9A9F-F1BF-74A9-5869-3C974EC333E6}"/>
              </a:ext>
            </a:extLst>
          </p:cNvPr>
          <p:cNvSpPr>
            <a:spLocks noGrp="1"/>
          </p:cNvSpPr>
          <p:nvPr>
            <p:ph idx="1"/>
          </p:nvPr>
        </p:nvSpPr>
        <p:spPr/>
        <p:txBody>
          <a:bodyPr>
            <a:normAutofit fontScale="55000" lnSpcReduction="20000"/>
          </a:bodyPr>
          <a:lstStyle/>
          <a:p>
            <a:r>
              <a:rPr lang="en-US" altLang="ja-JP" dirty="0"/>
              <a:t>The ministry also identified one or multiple factors that apparently triggered mental disorders of those workers in each case.</a:t>
            </a:r>
          </a:p>
          <a:p>
            <a:r>
              <a:rPr lang="en-US" altLang="ja-JP" dirty="0"/>
              <a:t>“Regularly working long hours” was the most common factor, accounting for 201 suicides, the ministry found. That was followed by “(significant) changes in tasks and work volume,” in 177 cases, and “working for two consecutive weeks or more,” in 109.</a:t>
            </a:r>
          </a:p>
          <a:p>
            <a:r>
              <a:rPr lang="en-US" altLang="ja-JP" dirty="0"/>
              <a:t>Meanwhile, 179, or less than 40 percent of workers who took their own lives, were confirmed to have seen a doctor before they did so.</a:t>
            </a:r>
          </a:p>
          <a:p>
            <a:r>
              <a:rPr lang="en-US" altLang="ja-JP" dirty="0"/>
              <a:t>Among 88 workers whose monthly overtime work topped 160 hours immediately prior to the development of mental illness, only a little more than 20 percent went to a hospital before taking their own lives.</a:t>
            </a:r>
          </a:p>
          <a:p>
            <a:r>
              <a:rPr lang="en-US" altLang="ja-JP" dirty="0"/>
              <a:t>“It’ll be too late if companies take measures (against suicides from overwork) only after serious matters that could trigger mental illness have occurred,” a health ministry official said. “They need to regularly conduct stress tests on workers and provide consultations for employees with mental health problems.”</a:t>
            </a:r>
          </a:p>
          <a:p>
            <a:r>
              <a:rPr lang="en-US" altLang="ja-JP" dirty="0"/>
              <a:t>The white paper showed full-time workers put in 1,925 hours on the job in fiscal 2020, the shortest since comparable data became available in 1993.</a:t>
            </a:r>
          </a:p>
          <a:p>
            <a:r>
              <a:rPr lang="en-US" altLang="ja-JP" dirty="0"/>
              <a:t>However, 608 workers were certified as suffering work-related mental illnesses, up 100 or so from the previous fiscal year. Eighty-one of them killed themselves, seven fewer than fiscal 2019.</a:t>
            </a:r>
          </a:p>
          <a:p>
            <a:endParaRPr kumimoji="1" lang="ja-JP" altLang="en-US" dirty="0"/>
          </a:p>
        </p:txBody>
      </p:sp>
    </p:spTree>
    <p:extLst>
      <p:ext uri="{BB962C8B-B14F-4D97-AF65-F5344CB8AC3E}">
        <p14:creationId xmlns:p14="http://schemas.microsoft.com/office/powerpoint/2010/main" val="37311400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604F81-3062-4D75-A4CB-013E58038917}"/>
              </a:ext>
            </a:extLst>
          </p:cNvPr>
          <p:cNvSpPr>
            <a:spLocks noGrp="1"/>
          </p:cNvSpPr>
          <p:nvPr>
            <p:ph type="title"/>
          </p:nvPr>
        </p:nvSpPr>
        <p:spPr/>
        <p:txBody>
          <a:bodyPr/>
          <a:lstStyle/>
          <a:p>
            <a:r>
              <a:rPr kumimoji="1" lang="en-US" altLang="ja-JP" dirty="0"/>
              <a:t>Act Promoting Measures to Prevent Death and Injury from Overwork (1)</a:t>
            </a:r>
            <a:endParaRPr kumimoji="1" lang="ja-JP" altLang="en-US" dirty="0"/>
          </a:p>
        </p:txBody>
      </p:sp>
      <p:sp>
        <p:nvSpPr>
          <p:cNvPr id="3" name="コンテンツ プレースホルダー 2">
            <a:extLst>
              <a:ext uri="{FF2B5EF4-FFF2-40B4-BE49-F238E27FC236}">
                <a16:creationId xmlns:a16="http://schemas.microsoft.com/office/drawing/2014/main" id="{D273055E-ACF7-49B1-A421-7D605E861C50}"/>
              </a:ext>
            </a:extLst>
          </p:cNvPr>
          <p:cNvSpPr>
            <a:spLocks noGrp="1"/>
          </p:cNvSpPr>
          <p:nvPr>
            <p:ph idx="1"/>
          </p:nvPr>
        </p:nvSpPr>
        <p:spPr/>
        <p:txBody>
          <a:bodyPr>
            <a:normAutofit fontScale="85000" lnSpcReduction="20000"/>
          </a:bodyPr>
          <a:lstStyle/>
          <a:p>
            <a:pPr algn="just"/>
            <a:r>
              <a:rPr lang="en-US" altLang="ja-JP" sz="2800" b="1"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Act Promoting Measures to Prevent Death and Injury from Overwork</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Act No. 100 of June 27, 2014</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Chapter I General Provisions</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(Purpose)</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Article 1 In light of the fact that, in recent years, death and injury from overwork, "karoshi, etc." has become more frequent and has grown into a significant societal concern in Japan, and given that they represent significant losses—not only to the victims and their families—but also to society, this Act aims to promote measures to prevent people from dying and becoming injured from overwork </a:t>
            </a:r>
            <a:r>
              <a:rPr lang="en-US" altLang="ja-JP" sz="28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by providing research, studies, and information</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management concerning death and injury from overwork, thereby helping to bring about a society without death and injury from overwork in which people are able to keep working while maintaining a good work-life balance and remaining healthy and fulfilled.</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28269948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34A56A-2600-4D5E-8581-53E2E1567762}"/>
              </a:ext>
            </a:extLst>
          </p:cNvPr>
          <p:cNvSpPr>
            <a:spLocks noGrp="1"/>
          </p:cNvSpPr>
          <p:nvPr>
            <p:ph type="title"/>
          </p:nvPr>
        </p:nvSpPr>
        <p:spPr/>
        <p:txBody>
          <a:bodyPr/>
          <a:lstStyle/>
          <a:p>
            <a:r>
              <a:rPr kumimoji="1" lang="en-US" altLang="ja-JP" dirty="0"/>
              <a:t>Act Promoting Measures to Prevent Death and Injury from Overwork (2)</a:t>
            </a:r>
            <a:endParaRPr kumimoji="1" lang="ja-JP" altLang="en-US" dirty="0"/>
          </a:p>
        </p:txBody>
      </p:sp>
      <p:sp>
        <p:nvSpPr>
          <p:cNvPr id="3" name="コンテンツ プレースホルダー 2">
            <a:extLst>
              <a:ext uri="{FF2B5EF4-FFF2-40B4-BE49-F238E27FC236}">
                <a16:creationId xmlns:a16="http://schemas.microsoft.com/office/drawing/2014/main" id="{C3FE63C7-15EE-4878-A90D-05A1D653F7CD}"/>
              </a:ext>
            </a:extLst>
          </p:cNvPr>
          <p:cNvSpPr>
            <a:spLocks noGrp="1"/>
          </p:cNvSpPr>
          <p:nvPr>
            <p:ph idx="1"/>
          </p:nvPr>
        </p:nvSpPr>
        <p:spPr/>
        <p:txBody>
          <a:bodyPr/>
          <a:lstStyle/>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(Definitions)</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Article 2 In this Act, "death and injury from overwork" means death due to cerebrovascular disease or heart disease that is brought on by an overload of work; </a:t>
            </a:r>
            <a:r>
              <a:rPr lang="en-US" altLang="ja-JP" sz="28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death by suicide due to a mental disorder that is brought on by an intense psychological burden at work</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or cerebrovascular disease, heart disease, or </a:t>
            </a:r>
            <a:r>
              <a:rPr lang="en-US" altLang="ja-JP" sz="28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a mental disorder brought on by such work-related causes</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9339708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FC8E76-1D4D-41CA-BE28-47AD36F6021F}"/>
              </a:ext>
            </a:extLst>
          </p:cNvPr>
          <p:cNvSpPr>
            <a:spLocks noGrp="1"/>
          </p:cNvSpPr>
          <p:nvPr>
            <p:ph type="title"/>
          </p:nvPr>
        </p:nvSpPr>
        <p:spPr/>
        <p:txBody>
          <a:bodyPr/>
          <a:lstStyle/>
          <a:p>
            <a:r>
              <a:rPr kumimoji="1" lang="en-US" altLang="ja-JP" dirty="0"/>
              <a:t>Act Promoting Measures to Prevent Death and Injury from Overwork (3)</a:t>
            </a:r>
            <a:endParaRPr kumimoji="1" lang="ja-JP" altLang="en-US" dirty="0"/>
          </a:p>
        </p:txBody>
      </p:sp>
      <p:sp>
        <p:nvSpPr>
          <p:cNvPr id="3" name="コンテンツ プレースホルダー 2">
            <a:extLst>
              <a:ext uri="{FF2B5EF4-FFF2-40B4-BE49-F238E27FC236}">
                <a16:creationId xmlns:a16="http://schemas.microsoft.com/office/drawing/2014/main" id="{544E39F4-EF34-4C12-92FF-701BA1D37B0A}"/>
              </a:ext>
            </a:extLst>
          </p:cNvPr>
          <p:cNvSpPr>
            <a:spLocks noGrp="1"/>
          </p:cNvSpPr>
          <p:nvPr>
            <p:ph idx="1"/>
          </p:nvPr>
        </p:nvSpPr>
        <p:spPr/>
        <p:txBody>
          <a:bodyPr>
            <a:normAutofit fontScale="92500" lnSpcReduction="20000"/>
          </a:bodyPr>
          <a:lstStyle/>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(Basic Principles)</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Article 3(1)As the actual situation surrounding death and injury from overwork has not necessarily been sufficiently assessed, measures to prevent it must be undertaken by conducting research and studies to achieve a clear understanding of the actual situation surrounding it and forming the results into something that can be leveraged for use in efforts to effectively prevent it, as well as by encouraging public awareness of the importance of preventing death and injury from overwork and deepening public concern for and understanding of death and injury from overwork.</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(2)Measures to prevent death and injury from overwork must be undertaken under </a:t>
            </a:r>
            <a:r>
              <a:rPr lang="en-US" altLang="ja-JP" sz="28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close, mutual cooperation among the national government, local governments and related parties</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such as a person in control of business.</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6542251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ED1DC4-81A3-4C56-BCEB-E1A9A2473705}"/>
              </a:ext>
            </a:extLst>
          </p:cNvPr>
          <p:cNvSpPr>
            <a:spLocks noGrp="1"/>
          </p:cNvSpPr>
          <p:nvPr>
            <p:ph type="title"/>
          </p:nvPr>
        </p:nvSpPr>
        <p:spPr/>
        <p:txBody>
          <a:bodyPr/>
          <a:lstStyle/>
          <a:p>
            <a:r>
              <a:rPr kumimoji="1" lang="en-US" altLang="ja-JP" dirty="0"/>
              <a:t>Act on Comprehensively Advancing Labor Measures (1)</a:t>
            </a:r>
            <a:endParaRPr kumimoji="1" lang="ja-JP" altLang="en-US" dirty="0"/>
          </a:p>
        </p:txBody>
      </p:sp>
      <p:sp>
        <p:nvSpPr>
          <p:cNvPr id="3" name="コンテンツ プレースホルダー 2">
            <a:extLst>
              <a:ext uri="{FF2B5EF4-FFF2-40B4-BE49-F238E27FC236}">
                <a16:creationId xmlns:a16="http://schemas.microsoft.com/office/drawing/2014/main" id="{31498509-8902-418C-8462-D953723A3B19}"/>
              </a:ext>
            </a:extLst>
          </p:cNvPr>
          <p:cNvSpPr>
            <a:spLocks noGrp="1"/>
          </p:cNvSpPr>
          <p:nvPr>
            <p:ph idx="1"/>
          </p:nvPr>
        </p:nvSpPr>
        <p:spPr/>
        <p:txBody>
          <a:bodyPr>
            <a:normAutofit fontScale="85000" lnSpcReduction="20000"/>
          </a:bodyPr>
          <a:lstStyle/>
          <a:p>
            <a:pPr algn="just"/>
            <a:r>
              <a:rPr lang="en-US" altLang="ja-JP" sz="2800" b="1"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Act on Comprehensively Advancing Labor Measures, and Stabilizing the Employment of Workers, and Enriching Workers' Vocational Lives</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Act No. 132 of July 21, 1966</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Chapter VIII Measures to Be Taken by Employers in Connection with Problems Arising as a Result of Behavior that Constitutes Bullying in the Workplace</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(Measures in Terms of Employment Management)</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Article 30-2(1)In order for an employer to preclude any behavior that is based on </a:t>
            </a:r>
            <a:r>
              <a:rPr lang="en-US" altLang="ja-JP" sz="28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behavior that constitutes bullying in the workplace which exceeds the scope necessary and reasonable in the course of business from damaging the work environment of the employer's workers</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the employer must provide consultation to those workers and take measures necessary in terms of employment management, such as developing a necessary system for appropriately handling such behavior.</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36042384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996673-B6D1-426E-8AC3-A8B1C65462A0}"/>
              </a:ext>
            </a:extLst>
          </p:cNvPr>
          <p:cNvSpPr>
            <a:spLocks noGrp="1"/>
          </p:cNvSpPr>
          <p:nvPr>
            <p:ph type="title"/>
          </p:nvPr>
        </p:nvSpPr>
        <p:spPr/>
        <p:txBody>
          <a:bodyPr/>
          <a:lstStyle/>
          <a:p>
            <a:r>
              <a:rPr kumimoji="1" lang="en-US" altLang="ja-JP" dirty="0"/>
              <a:t>Act on Comprehensively Advancing Labor Measures (2)</a:t>
            </a:r>
            <a:endParaRPr kumimoji="1" lang="ja-JP" altLang="en-US" dirty="0"/>
          </a:p>
        </p:txBody>
      </p:sp>
      <p:sp>
        <p:nvSpPr>
          <p:cNvPr id="3" name="コンテンツ プレースホルダー 2">
            <a:extLst>
              <a:ext uri="{FF2B5EF4-FFF2-40B4-BE49-F238E27FC236}">
                <a16:creationId xmlns:a16="http://schemas.microsoft.com/office/drawing/2014/main" id="{03986A3D-B6F5-420B-97DD-93E79F2362FA}"/>
              </a:ext>
            </a:extLst>
          </p:cNvPr>
          <p:cNvSpPr>
            <a:spLocks noGrp="1"/>
          </p:cNvSpPr>
          <p:nvPr>
            <p:ph idx="1"/>
          </p:nvPr>
        </p:nvSpPr>
        <p:spPr/>
        <p:txBody>
          <a:bodyPr>
            <a:normAutofit lnSpcReduction="10000"/>
          </a:bodyPr>
          <a:lstStyle/>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(2)It is prohibited for any employer to dismiss any worker, or otherwise treat any worker in a disadvantageous manner, on the grounds that the worker received the consultation referred to in the preceding paragraph or stated facts when cooperating in the employer's response to that consultation.</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(3)With respect to measures, etc. that employers should take under the provisions of the preceding two paragraphs, the Minister of Health, </a:t>
            </a:r>
            <a:r>
              <a:rPr lang="en-US" altLang="ja-JP" sz="2800" kern="100" dirty="0" err="1">
                <a:effectLst/>
                <a:latin typeface="游明朝" panose="02020400000000000000" pitchFamily="18" charset="-128"/>
                <a:ea typeface="游明朝" panose="02020400000000000000" pitchFamily="18" charset="-128"/>
                <a:cs typeface="Times New Roman" panose="02020603050405020304" pitchFamily="18" charset="0"/>
              </a:rPr>
              <a:t>Labour</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Welfare is to establish guidelines necessary for ensuring the proper and effective implementation of such measures, etc. (hereinafter referred to as the "guidelines" in this Article).</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2822941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7A5E6A-7D74-4ED4-9A62-116D7848847A}"/>
              </a:ext>
            </a:extLst>
          </p:cNvPr>
          <p:cNvSpPr>
            <a:spLocks noGrp="1"/>
          </p:cNvSpPr>
          <p:nvPr>
            <p:ph type="title"/>
          </p:nvPr>
        </p:nvSpPr>
        <p:spPr/>
        <p:txBody>
          <a:bodyPr/>
          <a:lstStyle/>
          <a:p>
            <a:r>
              <a:rPr lang="fr-FR" altLang="ja-JP" sz="4400" b="1" u="sng" dirty="0">
                <a:solidFill>
                  <a:srgbClr val="000000"/>
                </a:solidFill>
                <a:effectLst/>
                <a:latin typeface="Times New Roman" panose="02020603050405020304" pitchFamily="18" charset="0"/>
                <a:ea typeface="Times New Roman" panose="02020603050405020304" pitchFamily="18" charset="0"/>
              </a:rPr>
              <a:t>Case law and law evolution </a:t>
            </a:r>
            <a:endParaRPr kumimoji="1" lang="ja-JP" altLang="en-US" dirty="0"/>
          </a:p>
        </p:txBody>
      </p:sp>
      <p:sp>
        <p:nvSpPr>
          <p:cNvPr id="3" name="コンテンツ プレースホルダー 2">
            <a:extLst>
              <a:ext uri="{FF2B5EF4-FFF2-40B4-BE49-F238E27FC236}">
                <a16:creationId xmlns:a16="http://schemas.microsoft.com/office/drawing/2014/main" id="{BCD52745-4840-40B4-8C49-11FC5DC1B070}"/>
              </a:ext>
            </a:extLst>
          </p:cNvPr>
          <p:cNvSpPr>
            <a:spLocks noGrp="1"/>
          </p:cNvSpPr>
          <p:nvPr>
            <p:ph idx="1"/>
          </p:nvPr>
        </p:nvSpPr>
        <p:spPr/>
        <p:txBody>
          <a:bodyPr/>
          <a:lstStyle/>
          <a:p>
            <a:pPr marL="449580" algn="just"/>
            <a:r>
              <a:rPr lang="en-US" altLang="ja-JP"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On the basis of a 2012 report, we noticed that your law did not include any provisions relating to the prevention of risks related to mental health. Have there been any recent developments on mental health ? Has a reform on stress at work been adopted?</a:t>
            </a:r>
            <a:endParaRPr lang="ja-JP" altLang="ja-JP" sz="2800" dirty="0">
              <a:effectLst/>
              <a:latin typeface="Calibri" panose="020F0502020204030204" pitchFamily="34" charset="0"/>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6011859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6ACF3D-0649-438B-B656-CE22AEC45D28}"/>
              </a:ext>
            </a:extLst>
          </p:cNvPr>
          <p:cNvSpPr>
            <a:spLocks noGrp="1"/>
          </p:cNvSpPr>
          <p:nvPr>
            <p:ph type="title"/>
          </p:nvPr>
        </p:nvSpPr>
        <p:spPr/>
        <p:txBody>
          <a:bodyPr/>
          <a:lstStyle/>
          <a:p>
            <a:r>
              <a:rPr kumimoji="1" lang="en-US" altLang="ja-JP" sz="4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Act on Comprehensively Advancing Labor Measures (3)</a:t>
            </a:r>
            <a:endParaRPr kumimoji="1" lang="ja-JP" altLang="en-US" dirty="0"/>
          </a:p>
        </p:txBody>
      </p:sp>
      <p:sp>
        <p:nvSpPr>
          <p:cNvPr id="3" name="コンテンツ プレースホルダー 2">
            <a:extLst>
              <a:ext uri="{FF2B5EF4-FFF2-40B4-BE49-F238E27FC236}">
                <a16:creationId xmlns:a16="http://schemas.microsoft.com/office/drawing/2014/main" id="{D067D2B8-5ADF-48BE-AD3B-8204ABD6901C}"/>
              </a:ext>
            </a:extLst>
          </p:cNvPr>
          <p:cNvSpPr>
            <a:spLocks noGrp="1"/>
          </p:cNvSpPr>
          <p:nvPr>
            <p:ph idx="1"/>
          </p:nvPr>
        </p:nvSpPr>
        <p:spPr/>
        <p:txBody>
          <a:bodyPr/>
          <a:lstStyle/>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(4)In establishing the guidelines, the Minister of Health, </a:t>
            </a:r>
            <a:r>
              <a:rPr lang="en-US" altLang="ja-JP" sz="2800" kern="100" dirty="0" err="1">
                <a:effectLst/>
                <a:latin typeface="游明朝" panose="02020400000000000000" pitchFamily="18" charset="-128"/>
                <a:ea typeface="游明朝" panose="02020400000000000000" pitchFamily="18" charset="-128"/>
                <a:cs typeface="Times New Roman" panose="02020603050405020304" pitchFamily="18" charset="0"/>
              </a:rPr>
              <a:t>Labour</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Welfare is to hear the opinion of the Labor Policy Council in advance.</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(5)Upon establishing the guidelines, the Minister of Health, </a:t>
            </a:r>
            <a:r>
              <a:rPr lang="en-US" altLang="ja-JP" sz="2800" kern="100" dirty="0" err="1">
                <a:effectLst/>
                <a:latin typeface="游明朝" panose="02020400000000000000" pitchFamily="18" charset="-128"/>
                <a:ea typeface="游明朝" panose="02020400000000000000" pitchFamily="18" charset="-128"/>
                <a:cs typeface="Times New Roman" panose="02020603050405020304" pitchFamily="18" charset="0"/>
              </a:rPr>
              <a:t>Labour</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Welfare is to make those guidelines public without delay.</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(6)The provisions of the preceding two paragraphs apply mutatis mutandis to the modification of the guidelines.</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12840801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045AFA-46FB-4F48-82AF-B768ACC67B4F}"/>
              </a:ext>
            </a:extLst>
          </p:cNvPr>
          <p:cNvSpPr>
            <a:spLocks noGrp="1"/>
          </p:cNvSpPr>
          <p:nvPr>
            <p:ph type="title"/>
          </p:nvPr>
        </p:nvSpPr>
        <p:spPr/>
        <p:txBody>
          <a:bodyPr/>
          <a:lstStyle/>
          <a:p>
            <a:r>
              <a:rPr kumimoji="1" lang="en-US" altLang="ja-JP" sz="4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Act on Comprehensively Advancing Labor Measures (4)</a:t>
            </a:r>
            <a:endParaRPr kumimoji="1" lang="ja-JP" altLang="en-US" dirty="0"/>
          </a:p>
        </p:txBody>
      </p:sp>
      <p:sp>
        <p:nvSpPr>
          <p:cNvPr id="3" name="コンテンツ プレースホルダー 2">
            <a:extLst>
              <a:ext uri="{FF2B5EF4-FFF2-40B4-BE49-F238E27FC236}">
                <a16:creationId xmlns:a16="http://schemas.microsoft.com/office/drawing/2014/main" id="{A84CBE9F-4AE4-46B7-9B8B-F8BE6F52813B}"/>
              </a:ext>
            </a:extLst>
          </p:cNvPr>
          <p:cNvSpPr>
            <a:spLocks noGrp="1"/>
          </p:cNvSpPr>
          <p:nvPr>
            <p:ph idx="1"/>
          </p:nvPr>
        </p:nvSpPr>
        <p:spPr/>
        <p:txBody>
          <a:bodyPr>
            <a:normAutofit lnSpcReduction="10000"/>
          </a:bodyPr>
          <a:lstStyle/>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(Responsibilities of the National Government, Employers, and Workers)</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Article 30-3(1)The national government must endeavor to take such measures as organizing public relations activities or enlightenment activities to inform employers and the general public that the behavior prescribed in paragraph (1) of the preceding Article as harmful to the work environment of workers is prohibited and to deepen their interest and understanding with respect to problems attributable to that behavior (hereinafter referred to as the "problems of behavior that constitutes bullying").</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6834444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6191B5-F3EA-496F-B730-2AD4BABD679B}"/>
              </a:ext>
            </a:extLst>
          </p:cNvPr>
          <p:cNvSpPr>
            <a:spLocks noGrp="1"/>
          </p:cNvSpPr>
          <p:nvPr>
            <p:ph type="title"/>
          </p:nvPr>
        </p:nvSpPr>
        <p:spPr/>
        <p:txBody>
          <a:bodyPr/>
          <a:lstStyle/>
          <a:p>
            <a:r>
              <a:rPr kumimoji="1" lang="en-US" altLang="ja-JP" sz="4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Act on Comprehensively Advancing Labor Measures (5)</a:t>
            </a:r>
            <a:endParaRPr kumimoji="1" lang="ja-JP" altLang="en-US" dirty="0"/>
          </a:p>
        </p:txBody>
      </p:sp>
      <p:sp>
        <p:nvSpPr>
          <p:cNvPr id="3" name="コンテンツ プレースホルダー 2">
            <a:extLst>
              <a:ext uri="{FF2B5EF4-FFF2-40B4-BE49-F238E27FC236}">
                <a16:creationId xmlns:a16="http://schemas.microsoft.com/office/drawing/2014/main" id="{EEF1DAF4-1F56-4F7E-BC3C-8A4B973C7CF1}"/>
              </a:ext>
            </a:extLst>
          </p:cNvPr>
          <p:cNvSpPr>
            <a:spLocks noGrp="1"/>
          </p:cNvSpPr>
          <p:nvPr>
            <p:ph idx="1"/>
          </p:nvPr>
        </p:nvSpPr>
        <p:spPr/>
        <p:txBody>
          <a:bodyPr>
            <a:normAutofit fontScale="92500"/>
          </a:bodyPr>
          <a:lstStyle/>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(2)An employer must endeavor to deepen the interest and understanding of workers employed with respect to the problems of behavior that constitutes bullying, to provide training courses and give due consideration to ensure that those workers pay necessary attention to their behavior toward other workers, as well as cooperate in the national government's implementation of the measures referred to in the preceding paragraph.</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(3)An employer (if this employer is a corporation, its officers) must endeavor to deepen the employer's own interest in and understanding of the problems of behavior that constitutes bullying and to pay necessary attention to their own behavior toward workers.</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31398289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2327ED-9EE8-4501-BE51-22D1053D4EA9}"/>
              </a:ext>
            </a:extLst>
          </p:cNvPr>
          <p:cNvSpPr>
            <a:spLocks noGrp="1"/>
          </p:cNvSpPr>
          <p:nvPr>
            <p:ph type="title"/>
          </p:nvPr>
        </p:nvSpPr>
        <p:spPr/>
        <p:txBody>
          <a:bodyPr/>
          <a:lstStyle/>
          <a:p>
            <a:r>
              <a:rPr kumimoji="1" lang="en-US" altLang="ja-JP" sz="4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Act on Comprehensively Advancing Labor Measures</a:t>
            </a:r>
            <a:endParaRPr kumimoji="1" lang="ja-JP" altLang="en-US" dirty="0"/>
          </a:p>
        </p:txBody>
      </p:sp>
      <p:sp>
        <p:nvSpPr>
          <p:cNvPr id="3" name="コンテンツ プレースホルダー 2">
            <a:extLst>
              <a:ext uri="{FF2B5EF4-FFF2-40B4-BE49-F238E27FC236}">
                <a16:creationId xmlns:a16="http://schemas.microsoft.com/office/drawing/2014/main" id="{86FCD679-CE62-4CBF-BCBE-48CBF15DD48E}"/>
              </a:ext>
            </a:extLst>
          </p:cNvPr>
          <p:cNvSpPr>
            <a:spLocks noGrp="1"/>
          </p:cNvSpPr>
          <p:nvPr>
            <p:ph idx="1"/>
          </p:nvPr>
        </p:nvSpPr>
        <p:spPr/>
        <p:txBody>
          <a:bodyPr/>
          <a:lstStyle/>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(4)Workers must endeavor to deepen their interest in and understanding of the problems of behavior that constitutes bullying, to pay necessary attention to their behavior toward other workers, and to cooperate in the employer's implementation of the measures referred to in paragraph (1) of the preceding Article.</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35374259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8B19C9-7093-46AF-B683-26459879F75B}"/>
              </a:ext>
            </a:extLst>
          </p:cNvPr>
          <p:cNvSpPr>
            <a:spLocks noGrp="1"/>
          </p:cNvSpPr>
          <p:nvPr>
            <p:ph type="title"/>
          </p:nvPr>
        </p:nvSpPr>
        <p:spPr/>
        <p:txBody>
          <a:bodyPr/>
          <a:lstStyle/>
          <a:p>
            <a:r>
              <a:rPr lang="fr-FR" altLang="ja-JP" sz="4400" b="1" u="sng" dirty="0">
                <a:solidFill>
                  <a:srgbClr val="000000"/>
                </a:solidFill>
                <a:effectLst/>
                <a:latin typeface="Times New Roman" panose="02020603050405020304" pitchFamily="18" charset="0"/>
                <a:ea typeface="Times New Roman" panose="02020603050405020304" pitchFamily="18" charset="0"/>
              </a:rPr>
              <a:t>Case law and law evolution </a:t>
            </a:r>
            <a:endParaRPr kumimoji="1" lang="ja-JP" altLang="en-US" dirty="0"/>
          </a:p>
        </p:txBody>
      </p:sp>
      <p:sp>
        <p:nvSpPr>
          <p:cNvPr id="3" name="コンテンツ プレースホルダー 2">
            <a:extLst>
              <a:ext uri="{FF2B5EF4-FFF2-40B4-BE49-F238E27FC236}">
                <a16:creationId xmlns:a16="http://schemas.microsoft.com/office/drawing/2014/main" id="{F714BB6E-A67B-4E92-BE02-D92F8988F4F6}"/>
              </a:ext>
            </a:extLst>
          </p:cNvPr>
          <p:cNvSpPr>
            <a:spLocks noGrp="1"/>
          </p:cNvSpPr>
          <p:nvPr>
            <p:ph idx="1"/>
          </p:nvPr>
        </p:nvSpPr>
        <p:spPr/>
        <p:txBody>
          <a:bodyPr/>
          <a:lstStyle/>
          <a:p>
            <a:pPr marL="449580" algn="just"/>
            <a:r>
              <a:rPr lang="en-US" altLang="ja-JP"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Does the notion of work-related accident or occupational disease include mental health problems ?</a:t>
            </a:r>
            <a:endParaRPr lang="ja-JP" altLang="ja-JP" sz="2800" dirty="0">
              <a:effectLst/>
              <a:latin typeface="Calibri" panose="020F0502020204030204" pitchFamily="34" charset="0"/>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16382575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866185-6348-4DB1-99C6-2285637F5D77}"/>
              </a:ext>
            </a:extLst>
          </p:cNvPr>
          <p:cNvSpPr>
            <a:spLocks noGrp="1"/>
          </p:cNvSpPr>
          <p:nvPr>
            <p:ph type="title"/>
          </p:nvPr>
        </p:nvSpPr>
        <p:spPr/>
        <p:txBody>
          <a:bodyPr/>
          <a:lstStyle/>
          <a:p>
            <a:r>
              <a:rPr kumimoji="1" lang="en-US" altLang="ja-JP" dirty="0"/>
              <a:t>The Notion (1)</a:t>
            </a:r>
            <a:endParaRPr kumimoji="1" lang="ja-JP" altLang="en-US" dirty="0"/>
          </a:p>
        </p:txBody>
      </p:sp>
      <p:sp>
        <p:nvSpPr>
          <p:cNvPr id="3" name="コンテンツ プレースホルダー 2">
            <a:extLst>
              <a:ext uri="{FF2B5EF4-FFF2-40B4-BE49-F238E27FC236}">
                <a16:creationId xmlns:a16="http://schemas.microsoft.com/office/drawing/2014/main" id="{8EFD69B2-6A08-4234-94DE-8251650A9201}"/>
              </a:ext>
            </a:extLst>
          </p:cNvPr>
          <p:cNvSpPr>
            <a:spLocks noGrp="1"/>
          </p:cNvSpPr>
          <p:nvPr>
            <p:ph idx="1"/>
          </p:nvPr>
        </p:nvSpPr>
        <p:spPr/>
        <p:txBody>
          <a:bodyPr/>
          <a:lstStyle/>
          <a:p>
            <a:pPr algn="just"/>
            <a:r>
              <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Ordinance of Enforcement of the Labor Standards Act</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Article 35 The scope of illness in the course of employment under the provisions of paragraph (2) of Article 75 of the Act shall be shown in appended table 1-2</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Appended Table 1-2 </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(ix)A mental and behavioral disorder or their annexed disease due to life-threatening accidents or jobs involving excessive mental tension</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21397714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777AE5-DD39-4FE2-983D-4ECDB9F0B127}"/>
              </a:ext>
            </a:extLst>
          </p:cNvPr>
          <p:cNvSpPr>
            <a:spLocks noGrp="1"/>
          </p:cNvSpPr>
          <p:nvPr>
            <p:ph type="title"/>
          </p:nvPr>
        </p:nvSpPr>
        <p:spPr/>
        <p:txBody>
          <a:bodyPr/>
          <a:lstStyle/>
          <a:p>
            <a:r>
              <a:rPr kumimoji="1" lang="en-US" altLang="ja-JP" dirty="0"/>
              <a:t>The Notion (2)</a:t>
            </a:r>
            <a:endParaRPr kumimoji="1" lang="ja-JP" altLang="en-US" dirty="0"/>
          </a:p>
        </p:txBody>
      </p:sp>
      <p:sp>
        <p:nvSpPr>
          <p:cNvPr id="3" name="コンテンツ プレースホルダー 2">
            <a:extLst>
              <a:ext uri="{FF2B5EF4-FFF2-40B4-BE49-F238E27FC236}">
                <a16:creationId xmlns:a16="http://schemas.microsoft.com/office/drawing/2014/main" id="{C8A9391A-B159-4146-84F2-CA361D1AC7B7}"/>
              </a:ext>
            </a:extLst>
          </p:cNvPr>
          <p:cNvSpPr>
            <a:spLocks noGrp="1"/>
          </p:cNvSpPr>
          <p:nvPr>
            <p:ph idx="1"/>
          </p:nvPr>
        </p:nvSpPr>
        <p:spPr/>
        <p:txBody>
          <a:bodyPr>
            <a:normAutofit/>
          </a:bodyPr>
          <a:lstStyle/>
          <a:p>
            <a:pPr algn="just"/>
            <a:r>
              <a:rPr lang="en-US" altLang="ja-JP" sz="2800" b="1"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Labor Standards Act </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Chapter VIII Compensation for Injury or Illness</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Article 75(1)If a worker sustains an injury or suffers illness in the course of employment, the employer must furnish the necessary medical treatment at its expense, or must bear the expenses of any necessary medical treatment.</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(2)Order of the Ministry of Health, </a:t>
            </a:r>
            <a:r>
              <a:rPr lang="en-US" altLang="ja-JP" sz="2800" kern="100" dirty="0" err="1">
                <a:effectLst/>
                <a:latin typeface="游明朝" panose="02020400000000000000" pitchFamily="18" charset="-128"/>
                <a:ea typeface="游明朝" panose="02020400000000000000" pitchFamily="18" charset="-128"/>
                <a:cs typeface="Times New Roman" panose="02020603050405020304" pitchFamily="18" charset="0"/>
              </a:rPr>
              <a:t>Labour</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Welfare </a:t>
            </a:r>
            <a:r>
              <a:rPr lang="en-US" altLang="ja-JP" sz="28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prescribes the scope of illnesses suffered in the course of employment</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and of medical treatment under the provisions of the preceding paragraph.</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6709367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1EFD7C-3D88-47A1-B261-27FA980C6A34}"/>
              </a:ext>
            </a:extLst>
          </p:cNvPr>
          <p:cNvSpPr>
            <a:spLocks noGrp="1"/>
          </p:cNvSpPr>
          <p:nvPr>
            <p:ph type="title"/>
          </p:nvPr>
        </p:nvSpPr>
        <p:spPr/>
        <p:txBody>
          <a:bodyPr/>
          <a:lstStyle/>
          <a:p>
            <a:r>
              <a:rPr kumimoji="1" lang="en-US" altLang="ja-JP" dirty="0"/>
              <a:t>The Notion (3)</a:t>
            </a:r>
            <a:endParaRPr kumimoji="1" lang="ja-JP" altLang="en-US" dirty="0"/>
          </a:p>
        </p:txBody>
      </p:sp>
      <p:sp>
        <p:nvSpPr>
          <p:cNvPr id="3" name="コンテンツ プレースホルダー 2">
            <a:extLst>
              <a:ext uri="{FF2B5EF4-FFF2-40B4-BE49-F238E27FC236}">
                <a16:creationId xmlns:a16="http://schemas.microsoft.com/office/drawing/2014/main" id="{1F820188-EFB0-4465-AB61-3F0622085E2A}"/>
              </a:ext>
            </a:extLst>
          </p:cNvPr>
          <p:cNvSpPr>
            <a:spLocks noGrp="1"/>
          </p:cNvSpPr>
          <p:nvPr>
            <p:ph idx="1"/>
          </p:nvPr>
        </p:nvSpPr>
        <p:spPr/>
        <p:txBody>
          <a:bodyPr/>
          <a:lstStyle/>
          <a:p>
            <a:pPr algn="just"/>
            <a:r>
              <a:rPr lang="en-US" altLang="ja-JP" sz="2800" b="1"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Act Promoting Measures to Prevent Death and Injury from Overwork</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Article 2In this Act, "death and injury from overwork" means death due to cerebrovascular disease or heart disease that is brought on by an overload of work; </a:t>
            </a:r>
            <a:r>
              <a:rPr lang="en-US" altLang="ja-JP" sz="28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death by suicide due to a mental disorder that is brought on by an intense psychological burden at work</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 or cerebrovascular disease, heart disease, or </a:t>
            </a:r>
            <a:r>
              <a:rPr lang="en-US" altLang="ja-JP" sz="28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a mental disorder brought on by such work-related causes</a:t>
            </a:r>
            <a:r>
              <a:rPr lang="en-US" altLang="ja-JP" sz="28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28832808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5DBCAD-0028-4628-8D40-AB2EBB716E48}"/>
              </a:ext>
            </a:extLst>
          </p:cNvPr>
          <p:cNvSpPr>
            <a:spLocks noGrp="1"/>
          </p:cNvSpPr>
          <p:nvPr>
            <p:ph type="title"/>
          </p:nvPr>
        </p:nvSpPr>
        <p:spPr/>
        <p:txBody>
          <a:bodyPr/>
          <a:lstStyle/>
          <a:p>
            <a:r>
              <a:rPr lang="fr-FR" altLang="ja-JP" sz="4400" b="1" u="sng" dirty="0">
                <a:solidFill>
                  <a:srgbClr val="000000"/>
                </a:solidFill>
                <a:effectLst/>
                <a:latin typeface="Times New Roman" panose="02020603050405020304" pitchFamily="18" charset="0"/>
                <a:ea typeface="Times New Roman" panose="02020603050405020304" pitchFamily="18" charset="0"/>
              </a:rPr>
              <a:t> Case law and law evolution </a:t>
            </a:r>
            <a:endParaRPr kumimoji="1" lang="ja-JP" altLang="en-US" dirty="0"/>
          </a:p>
        </p:txBody>
      </p:sp>
      <p:sp>
        <p:nvSpPr>
          <p:cNvPr id="3" name="コンテンツ プレースホルダー 2">
            <a:extLst>
              <a:ext uri="{FF2B5EF4-FFF2-40B4-BE49-F238E27FC236}">
                <a16:creationId xmlns:a16="http://schemas.microsoft.com/office/drawing/2014/main" id="{6A65BC1E-B6FD-4750-B0A5-E5C23D930A56}"/>
              </a:ext>
            </a:extLst>
          </p:cNvPr>
          <p:cNvSpPr>
            <a:spLocks noGrp="1"/>
          </p:cNvSpPr>
          <p:nvPr>
            <p:ph idx="1"/>
          </p:nvPr>
        </p:nvSpPr>
        <p:spPr/>
        <p:txBody>
          <a:bodyPr/>
          <a:lstStyle/>
          <a:p>
            <a:pPr marL="449580" algn="just"/>
            <a:r>
              <a:rPr lang="en-US" altLang="ja-JP"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Has case law evolved in terms of compensation and prevention of mental health issues ?</a:t>
            </a:r>
            <a:endParaRPr lang="ja-JP" altLang="ja-JP" sz="2800" dirty="0">
              <a:effectLst/>
              <a:latin typeface="Calibri" panose="020F0502020204030204" pitchFamily="34" charset="0"/>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32917937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49329D-67DF-BE2C-3EB8-A64E2AB62A6B}"/>
              </a:ext>
            </a:extLst>
          </p:cNvPr>
          <p:cNvSpPr>
            <a:spLocks noGrp="1"/>
          </p:cNvSpPr>
          <p:nvPr>
            <p:ph type="title"/>
          </p:nvPr>
        </p:nvSpPr>
        <p:spPr/>
        <p:txBody>
          <a:bodyPr/>
          <a:lstStyle/>
          <a:p>
            <a:r>
              <a:rPr kumimoji="1" lang="en-US" altLang="ja-JP" dirty="0"/>
              <a:t>Two Kind of Relief Measures</a:t>
            </a:r>
            <a:endParaRPr kumimoji="1" lang="ja-JP" altLang="en-US" dirty="0"/>
          </a:p>
        </p:txBody>
      </p:sp>
      <p:sp>
        <p:nvSpPr>
          <p:cNvPr id="3" name="コンテンツ プレースホルダー 2">
            <a:extLst>
              <a:ext uri="{FF2B5EF4-FFF2-40B4-BE49-F238E27FC236}">
                <a16:creationId xmlns:a16="http://schemas.microsoft.com/office/drawing/2014/main" id="{A54DF455-08AF-91C9-D328-D6C37F098FDB}"/>
              </a:ext>
            </a:extLst>
          </p:cNvPr>
          <p:cNvSpPr>
            <a:spLocks noGrp="1"/>
          </p:cNvSpPr>
          <p:nvPr>
            <p:ph idx="1"/>
          </p:nvPr>
        </p:nvSpPr>
        <p:spPr/>
        <p:txBody>
          <a:bodyPr/>
          <a:lstStyle/>
          <a:p>
            <a:r>
              <a:rPr lang="en-US" altLang="ja-JP" sz="2800" b="0" i="0" u="none" strike="noStrike" baseline="0" dirty="0">
                <a:solidFill>
                  <a:srgbClr val="000000"/>
                </a:solidFill>
                <a:latin typeface="Century" panose="02040604050505020304" pitchFamily="18" charset="0"/>
              </a:rPr>
              <a:t>In Japan, there are two kinds of relief measures for labor-related accidents. These are relief through the Workmen's Accident Compensation </a:t>
            </a:r>
            <a:r>
              <a:rPr lang="en-US" altLang="ja-JP" sz="2800" b="0" i="0" u="none" strike="noStrike" baseline="0" dirty="0">
                <a:solidFill>
                  <a:srgbClr val="FF0000"/>
                </a:solidFill>
                <a:latin typeface="Century" panose="02040604050505020304" pitchFamily="18" charset="0"/>
              </a:rPr>
              <a:t>Insurance System</a:t>
            </a:r>
            <a:r>
              <a:rPr lang="en-US" altLang="ja-JP" sz="2800" b="0" i="0" u="none" strike="noStrike" baseline="0" dirty="0">
                <a:solidFill>
                  <a:srgbClr val="000000"/>
                </a:solidFill>
                <a:latin typeface="Century" panose="02040604050505020304" pitchFamily="18" charset="0"/>
              </a:rPr>
              <a:t>, and relief by civil court reparations (</a:t>
            </a:r>
            <a:r>
              <a:rPr lang="en-US" altLang="ja-JP" sz="2800" b="0" i="0" u="none" strike="noStrike" baseline="0" dirty="0">
                <a:solidFill>
                  <a:srgbClr val="FF0000"/>
                </a:solidFill>
                <a:latin typeface="Century" panose="02040604050505020304" pitchFamily="18" charset="0"/>
              </a:rPr>
              <a:t>Damage Claim</a:t>
            </a:r>
            <a:r>
              <a:rPr lang="en-US" altLang="ja-JP" sz="2800" b="0" i="0" u="none" strike="noStrike" baseline="0" dirty="0">
                <a:solidFill>
                  <a:srgbClr val="000000"/>
                </a:solidFill>
                <a:latin typeface="Century" panose="02040604050505020304" pitchFamily="18" charset="0"/>
              </a:rPr>
              <a:t>). The survivors of the workers who committed suicide as a result of excessive work hours can use one or both of these relief measures.</a:t>
            </a:r>
            <a:endParaRPr kumimoji="1" lang="ja-JP" altLang="en-US" dirty="0"/>
          </a:p>
        </p:txBody>
      </p:sp>
    </p:spTree>
    <p:extLst>
      <p:ext uri="{BB962C8B-B14F-4D97-AF65-F5344CB8AC3E}">
        <p14:creationId xmlns:p14="http://schemas.microsoft.com/office/powerpoint/2010/main" val="1945198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14E4F3-F325-A3AD-6090-B85A54576D11}"/>
              </a:ext>
            </a:extLst>
          </p:cNvPr>
          <p:cNvSpPr>
            <a:spLocks noGrp="1"/>
          </p:cNvSpPr>
          <p:nvPr>
            <p:ph type="title"/>
          </p:nvPr>
        </p:nvSpPr>
        <p:spPr/>
        <p:txBody>
          <a:bodyPr/>
          <a:lstStyle/>
          <a:p>
            <a:r>
              <a:rPr kumimoji="1" lang="en-US" altLang="ja-JP" dirty="0"/>
              <a:t>Industrial Safety and Health Act </a:t>
            </a:r>
            <a:br>
              <a:rPr kumimoji="1" lang="en-US" altLang="ja-JP" dirty="0"/>
            </a:br>
            <a:r>
              <a:rPr kumimoji="1" lang="en-US" altLang="ja-JP" dirty="0"/>
              <a:t>– Medical Examination (1)</a:t>
            </a:r>
            <a:endParaRPr kumimoji="1" lang="ja-JP" altLang="en-US" dirty="0"/>
          </a:p>
        </p:txBody>
      </p:sp>
      <p:sp>
        <p:nvSpPr>
          <p:cNvPr id="3" name="コンテンツ プレースホルダー 2">
            <a:extLst>
              <a:ext uri="{FF2B5EF4-FFF2-40B4-BE49-F238E27FC236}">
                <a16:creationId xmlns:a16="http://schemas.microsoft.com/office/drawing/2014/main" id="{41F1ADB0-CE79-0DAD-58FE-9301FB4DF275}"/>
              </a:ext>
            </a:extLst>
          </p:cNvPr>
          <p:cNvSpPr>
            <a:spLocks noGrp="1"/>
          </p:cNvSpPr>
          <p:nvPr>
            <p:ph idx="1"/>
          </p:nvPr>
        </p:nvSpPr>
        <p:spPr/>
        <p:txBody>
          <a:bodyPr>
            <a:normAutofit fontScale="85000" lnSpcReduction="20000"/>
          </a:bodyPr>
          <a:lstStyle/>
          <a:p>
            <a:r>
              <a:rPr lang="en-US" altLang="ja-JP" dirty="0"/>
              <a:t>(Medical Checkups)</a:t>
            </a:r>
          </a:p>
          <a:p>
            <a:r>
              <a:rPr lang="en-US" altLang="ja-JP" dirty="0"/>
              <a:t>Article 66(1)An employer, pursuant to Order of the Ministry of Health, </a:t>
            </a:r>
            <a:r>
              <a:rPr lang="en-US" altLang="ja-JP" dirty="0" err="1"/>
              <a:t>Labour</a:t>
            </a:r>
            <a:r>
              <a:rPr lang="en-US" altLang="ja-JP" dirty="0"/>
              <a:t> and Welfare, must have workers undergo </a:t>
            </a:r>
            <a:r>
              <a:rPr lang="en-US" altLang="ja-JP" dirty="0">
                <a:solidFill>
                  <a:srgbClr val="FF0000"/>
                </a:solidFill>
              </a:rPr>
              <a:t>medical checkups</a:t>
            </a:r>
            <a:r>
              <a:rPr lang="en-US" altLang="ja-JP" dirty="0"/>
              <a:t> by a physician (excluding the medical checkups prescribed in the provisions of paragraph (1) of Article 66-10; hereinafter the same applies in this and the following Articles).</a:t>
            </a:r>
          </a:p>
          <a:p>
            <a:r>
              <a:rPr lang="en-US" altLang="ja-JP" dirty="0"/>
              <a:t>(2)An employer, pursuant to Order of the Ministry of Health, </a:t>
            </a:r>
            <a:r>
              <a:rPr lang="en-US" altLang="ja-JP" dirty="0" err="1"/>
              <a:t>Labour</a:t>
            </a:r>
            <a:r>
              <a:rPr lang="en-US" altLang="ja-JP" dirty="0"/>
              <a:t> and Welfare, must implement medical checkups by a physician regarding customized test items for workers engaged in hazardous work operations specified by Cabinet Order. The same applies for workers that the employer has ever had engage in hazardous work operations specified by Cabinet Order and who it currently employs.</a:t>
            </a:r>
          </a:p>
          <a:p>
            <a:r>
              <a:rPr lang="en-US" altLang="ja-JP" dirty="0"/>
              <a:t>(3)An employer, pursuant to Order of the Ministry of Health, </a:t>
            </a:r>
            <a:r>
              <a:rPr lang="en-US" altLang="ja-JP" dirty="0" err="1"/>
              <a:t>Labour</a:t>
            </a:r>
            <a:r>
              <a:rPr lang="en-US" altLang="ja-JP" dirty="0"/>
              <a:t> and Welfare, must implement medical checkups by a dentist for the workers engaged in the hazardous work operations specified by Cabinet Order.</a:t>
            </a:r>
          </a:p>
          <a:p>
            <a:endParaRPr kumimoji="1" lang="ja-JP" altLang="en-US" dirty="0"/>
          </a:p>
        </p:txBody>
      </p:sp>
    </p:spTree>
    <p:extLst>
      <p:ext uri="{BB962C8B-B14F-4D97-AF65-F5344CB8AC3E}">
        <p14:creationId xmlns:p14="http://schemas.microsoft.com/office/powerpoint/2010/main" val="17610781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81E335-EE8A-691A-F4AB-27FE46069B25}"/>
              </a:ext>
            </a:extLst>
          </p:cNvPr>
          <p:cNvSpPr>
            <a:spLocks noGrp="1"/>
          </p:cNvSpPr>
          <p:nvPr>
            <p:ph type="title"/>
          </p:nvPr>
        </p:nvSpPr>
        <p:spPr/>
        <p:txBody>
          <a:bodyPr/>
          <a:lstStyle/>
          <a:p>
            <a:r>
              <a:rPr kumimoji="1" lang="en-US" altLang="ja-JP" dirty="0"/>
              <a:t>Damage Claims (1)</a:t>
            </a:r>
            <a:endParaRPr kumimoji="1" lang="ja-JP" altLang="en-US" dirty="0"/>
          </a:p>
        </p:txBody>
      </p:sp>
      <p:sp>
        <p:nvSpPr>
          <p:cNvPr id="3" name="コンテンツ プレースホルダー 2">
            <a:extLst>
              <a:ext uri="{FF2B5EF4-FFF2-40B4-BE49-F238E27FC236}">
                <a16:creationId xmlns:a16="http://schemas.microsoft.com/office/drawing/2014/main" id="{07C5548F-921F-81A9-BB1F-73ED0982D60D}"/>
              </a:ext>
            </a:extLst>
          </p:cNvPr>
          <p:cNvSpPr>
            <a:spLocks noGrp="1"/>
          </p:cNvSpPr>
          <p:nvPr>
            <p:ph idx="1"/>
          </p:nvPr>
        </p:nvSpPr>
        <p:spPr/>
        <p:txBody>
          <a:bodyPr>
            <a:normAutofit/>
          </a:bodyPr>
          <a:lstStyle/>
          <a:p>
            <a:r>
              <a:rPr lang="en-US" altLang="ja-JP" sz="2800" b="0" i="0" u="none" strike="noStrike" baseline="0" dirty="0">
                <a:solidFill>
                  <a:srgbClr val="000000"/>
                </a:solidFill>
                <a:latin typeface="Century" panose="02040604050505020304" pitchFamily="18" charset="0"/>
              </a:rPr>
              <a:t>If an employer has paid compensation for a worker's accident under the </a:t>
            </a:r>
            <a:r>
              <a:rPr lang="en-US" altLang="ja-JP" sz="2800" b="0" i="0" u="none" strike="noStrike" baseline="0" dirty="0" err="1">
                <a:solidFill>
                  <a:srgbClr val="000000"/>
                </a:solidFill>
                <a:latin typeface="Century" panose="02040604050505020304" pitchFamily="18" charset="0"/>
              </a:rPr>
              <a:t>Labour</a:t>
            </a:r>
            <a:r>
              <a:rPr lang="en-US" altLang="ja-JP" sz="2800" b="0" i="0" u="none" strike="noStrike" baseline="0" dirty="0">
                <a:solidFill>
                  <a:srgbClr val="000000"/>
                </a:solidFill>
                <a:latin typeface="Century" panose="02040604050505020304" pitchFamily="18" charset="0"/>
              </a:rPr>
              <a:t> Standards Law, the employer will be exempt, up to the amount of such payments, from responsibility for damages under the Civil Code based on the same grounds </a:t>
            </a:r>
            <a:r>
              <a:rPr lang="en-US" altLang="ja-JP" sz="2800" b="0" i="0" u="none" strike="noStrike" baseline="0" dirty="0">
                <a:solidFill>
                  <a:srgbClr val="000000"/>
                </a:solidFill>
                <a:latin typeface="ＭＳ 明朝" panose="02020609040205080304" pitchFamily="17" charset="-128"/>
                <a:ea typeface="ＭＳ 明朝" panose="02020609040205080304" pitchFamily="17" charset="-128"/>
              </a:rPr>
              <a:t>—</a:t>
            </a:r>
            <a:r>
              <a:rPr lang="en-US" altLang="ja-JP" sz="2800" b="0" i="0" u="none" strike="noStrike" baseline="0" dirty="0">
                <a:solidFill>
                  <a:srgbClr val="000000"/>
                </a:solidFill>
                <a:latin typeface="Century" panose="02040604050505020304" pitchFamily="18" charset="0"/>
                <a:ea typeface="ＭＳ 明朝" panose="02020609040205080304" pitchFamily="17" charset="-128"/>
              </a:rPr>
              <a:t>that is, for the same worker's accident (</a:t>
            </a:r>
            <a:r>
              <a:rPr lang="en-US" altLang="ja-JP" sz="2800" b="0" i="0" u="none" strike="noStrike" baseline="0" dirty="0" err="1">
                <a:solidFill>
                  <a:srgbClr val="000000"/>
                </a:solidFill>
                <a:latin typeface="Century" panose="02040604050505020304" pitchFamily="18" charset="0"/>
                <a:ea typeface="ＭＳ 明朝" panose="02020609040205080304" pitchFamily="17" charset="-128"/>
              </a:rPr>
              <a:t>Labour</a:t>
            </a:r>
            <a:r>
              <a:rPr lang="en-US" altLang="ja-JP" sz="2800" b="0" i="0" u="none" strike="noStrike" baseline="0" dirty="0">
                <a:solidFill>
                  <a:srgbClr val="000000"/>
                </a:solidFill>
                <a:latin typeface="Century" panose="02040604050505020304" pitchFamily="18" charset="0"/>
                <a:ea typeface="ＭＳ 明朝" panose="02020609040205080304" pitchFamily="17" charset="-128"/>
              </a:rPr>
              <a:t> Standards Law, Art. 84, Par. 2). If payments equivalent to accident compensation under the </a:t>
            </a:r>
            <a:r>
              <a:rPr lang="en-US" altLang="ja-JP" sz="2800" b="0" i="0" u="none" strike="noStrike" baseline="0" dirty="0" err="1">
                <a:solidFill>
                  <a:srgbClr val="000000"/>
                </a:solidFill>
                <a:latin typeface="Century" panose="02040604050505020304" pitchFamily="18" charset="0"/>
                <a:ea typeface="ＭＳ 明朝" panose="02020609040205080304" pitchFamily="17" charset="-128"/>
              </a:rPr>
              <a:t>Labour</a:t>
            </a:r>
            <a:r>
              <a:rPr lang="en-US" altLang="ja-JP" sz="2800" b="0" i="0" u="none" strike="noStrike" baseline="0" dirty="0">
                <a:solidFill>
                  <a:srgbClr val="000000"/>
                </a:solidFill>
                <a:latin typeface="Century" panose="02040604050505020304" pitchFamily="18" charset="0"/>
                <a:ea typeface="ＭＳ 明朝" panose="02020609040205080304" pitchFamily="17" charset="-128"/>
              </a:rPr>
              <a:t> Standards Law are to be made under the Workmen's</a:t>
            </a:r>
            <a:r>
              <a:rPr lang="en-US" altLang="ja-JP" sz="2800" b="0" i="0" u="none" strike="noStrike" baseline="0" dirty="0">
                <a:solidFill>
                  <a:srgbClr val="000000"/>
                </a:solidFill>
                <a:latin typeface="Century" panose="02040604050505020304" pitchFamily="18" charset="0"/>
              </a:rPr>
              <a:t> Accident Compensation Insurance Law, the employer will also be exempt from responsibility for making compensation under the </a:t>
            </a:r>
            <a:r>
              <a:rPr lang="en-US" altLang="ja-JP" sz="2800" b="0" i="0" u="none" strike="noStrike" baseline="0" dirty="0" err="1">
                <a:solidFill>
                  <a:srgbClr val="000000"/>
                </a:solidFill>
                <a:latin typeface="Century" panose="02040604050505020304" pitchFamily="18" charset="0"/>
              </a:rPr>
              <a:t>Labour</a:t>
            </a:r>
            <a:r>
              <a:rPr lang="en-US" altLang="ja-JP" sz="2800" b="0" i="0" u="none" strike="noStrike" baseline="0" dirty="0">
                <a:solidFill>
                  <a:srgbClr val="000000"/>
                </a:solidFill>
                <a:latin typeface="Century" panose="02040604050505020304" pitchFamily="18" charset="0"/>
              </a:rPr>
              <a:t> Standards Law (Id., Art. 84, Par. 1). </a:t>
            </a:r>
            <a:endParaRPr kumimoji="1" lang="ja-JP" altLang="en-US" dirty="0"/>
          </a:p>
        </p:txBody>
      </p:sp>
    </p:spTree>
    <p:extLst>
      <p:ext uri="{BB962C8B-B14F-4D97-AF65-F5344CB8AC3E}">
        <p14:creationId xmlns:p14="http://schemas.microsoft.com/office/powerpoint/2010/main" val="27365901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06EE62-8766-A2F1-190B-0878CAA19067}"/>
              </a:ext>
            </a:extLst>
          </p:cNvPr>
          <p:cNvSpPr>
            <a:spLocks noGrp="1"/>
          </p:cNvSpPr>
          <p:nvPr>
            <p:ph type="title"/>
          </p:nvPr>
        </p:nvSpPr>
        <p:spPr/>
        <p:txBody>
          <a:bodyPr/>
          <a:lstStyle/>
          <a:p>
            <a:r>
              <a:rPr kumimoji="1" lang="en-US" altLang="ja-JP" dirty="0"/>
              <a:t>Damage Claims (2)</a:t>
            </a:r>
            <a:endParaRPr kumimoji="1" lang="ja-JP" altLang="en-US" dirty="0"/>
          </a:p>
        </p:txBody>
      </p:sp>
      <p:sp>
        <p:nvSpPr>
          <p:cNvPr id="3" name="コンテンツ プレースホルダー 2">
            <a:extLst>
              <a:ext uri="{FF2B5EF4-FFF2-40B4-BE49-F238E27FC236}">
                <a16:creationId xmlns:a16="http://schemas.microsoft.com/office/drawing/2014/main" id="{C31A2863-EC5F-5D82-884C-6EA2C4ABEDB9}"/>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1" lang="en-US" altLang="ja-JP" sz="2200" b="0" i="0" u="none" strike="noStrike" kern="1200" cap="none" spc="0" normalizeH="0" baseline="0" noProof="0" dirty="0">
                <a:ln>
                  <a:noFill/>
                </a:ln>
                <a:solidFill>
                  <a:srgbClr val="000000"/>
                </a:solidFill>
                <a:effectLst/>
                <a:uLnTx/>
                <a:uFillTx/>
                <a:latin typeface="Century" panose="02040604050505020304" pitchFamily="18" charset="0"/>
                <a:ea typeface="游ゴシック" panose="020B0400000000000000" pitchFamily="50" charset="-128"/>
                <a:cs typeface="+mn-cs"/>
              </a:rPr>
              <a:t>As a result, payments received under the Workmen's Accident Compensation Insurance Law are similarly interpreted as limiting the amount of civil damages recoverable by a worker involved in an accident or that worker's survivors.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1" lang="en-US" altLang="ja-JP" sz="2200" b="0" i="0" u="none" strike="noStrike" kern="1200" cap="none" spc="0" normalizeH="0" baseline="0" noProof="0" dirty="0">
                <a:ln>
                  <a:noFill/>
                </a:ln>
                <a:solidFill>
                  <a:srgbClr val="000000"/>
                </a:solidFill>
                <a:effectLst/>
                <a:uLnTx/>
                <a:uFillTx/>
                <a:latin typeface="Century" panose="02040604050505020304" pitchFamily="18" charset="0"/>
                <a:ea typeface="游ゴシック" panose="020B0400000000000000" pitchFamily="50" charset="-128"/>
                <a:cs typeface="+mn-cs"/>
              </a:rPr>
              <a:t>On the other hand, an employer is not exempt from responsibility for that portion of a loss that exceeds the amount of workers' accident compensation or workers' accident insurance benefits. This means that the worker involved in an accident or that worker's survivors may claim damages under the Civil Code against the employer</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0017295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6CA35E-8EA4-E43D-7123-B5446CE2144E}"/>
              </a:ext>
            </a:extLst>
          </p:cNvPr>
          <p:cNvSpPr>
            <a:spLocks noGrp="1"/>
          </p:cNvSpPr>
          <p:nvPr>
            <p:ph type="title"/>
          </p:nvPr>
        </p:nvSpPr>
        <p:spPr/>
        <p:txBody>
          <a:bodyPr/>
          <a:lstStyle/>
          <a:p>
            <a:r>
              <a:rPr kumimoji="1" lang="en-US" altLang="ja-JP" dirty="0"/>
              <a:t>Excessive Work Hours (1)</a:t>
            </a:r>
            <a:endParaRPr kumimoji="1" lang="ja-JP" altLang="en-US" dirty="0"/>
          </a:p>
        </p:txBody>
      </p:sp>
      <p:sp>
        <p:nvSpPr>
          <p:cNvPr id="3" name="コンテンツ プレースホルダー 2">
            <a:extLst>
              <a:ext uri="{FF2B5EF4-FFF2-40B4-BE49-F238E27FC236}">
                <a16:creationId xmlns:a16="http://schemas.microsoft.com/office/drawing/2014/main" id="{9F54077D-DBE9-FA26-1C3B-1C957B3C4EBE}"/>
              </a:ext>
            </a:extLst>
          </p:cNvPr>
          <p:cNvSpPr>
            <a:spLocks noGrp="1"/>
          </p:cNvSpPr>
          <p:nvPr>
            <p:ph idx="1"/>
          </p:nvPr>
        </p:nvSpPr>
        <p:spPr/>
        <p:txBody>
          <a:bodyPr/>
          <a:lstStyle/>
          <a:p>
            <a:r>
              <a:rPr lang="en-US" altLang="ja-JP" sz="2800" b="0" i="0" u="none" strike="noStrike" baseline="0" dirty="0">
                <a:solidFill>
                  <a:srgbClr val="000000"/>
                </a:solidFill>
                <a:latin typeface="Century" panose="02040604050505020304" pitchFamily="18" charset="0"/>
              </a:rPr>
              <a:t>In </a:t>
            </a:r>
            <a:r>
              <a:rPr lang="en-US" altLang="ja-JP" sz="2800" b="0" i="0" u="none" strike="noStrike" baseline="0" dirty="0">
                <a:solidFill>
                  <a:srgbClr val="FF0000"/>
                </a:solidFill>
                <a:latin typeface="Century" panose="02040604050505020304" pitchFamily="18" charset="0"/>
              </a:rPr>
              <a:t>1996</a:t>
            </a:r>
            <a:r>
              <a:rPr lang="en-US" altLang="ja-JP" sz="2800" b="0" i="0" u="none" strike="noStrike" baseline="0" dirty="0">
                <a:solidFill>
                  <a:srgbClr val="000000"/>
                </a:solidFill>
                <a:latin typeface="Century" panose="02040604050505020304" pitchFamily="18" charset="0"/>
              </a:rPr>
              <a:t>, the Tokyo District Court ordered </a:t>
            </a:r>
            <a:r>
              <a:rPr lang="en-US" altLang="ja-JP" sz="2800" b="0" i="0" u="none" strike="noStrike" baseline="0" dirty="0" err="1">
                <a:solidFill>
                  <a:srgbClr val="000000"/>
                </a:solidFill>
                <a:latin typeface="Century" panose="02040604050505020304" pitchFamily="18" charset="0"/>
              </a:rPr>
              <a:t>Dentsu</a:t>
            </a:r>
            <a:r>
              <a:rPr lang="en-US" altLang="ja-JP" sz="2800" b="0" i="0" u="none" strike="noStrike" baseline="0" dirty="0">
                <a:solidFill>
                  <a:srgbClr val="000000"/>
                </a:solidFill>
                <a:latin typeface="Century" panose="02040604050505020304" pitchFamily="18" charset="0"/>
              </a:rPr>
              <a:t> Inc., a major advertising agency, to pay ¥120 million in damages to the parents of a former employee who committed suicide at the age of 24 as a result of excessive work hours. This was </a:t>
            </a:r>
            <a:r>
              <a:rPr lang="en-US" altLang="ja-JP" sz="2800" b="0" i="0" u="none" strike="noStrike" baseline="0" dirty="0">
                <a:solidFill>
                  <a:srgbClr val="FF0000"/>
                </a:solidFill>
                <a:latin typeface="Century" panose="02040604050505020304" pitchFamily="18" charset="0"/>
              </a:rPr>
              <a:t>the first decision to recognize civil liability on a company's part</a:t>
            </a:r>
            <a:r>
              <a:rPr lang="en-US" altLang="ja-JP" sz="2800" b="0" i="0" u="none" strike="noStrike" baseline="0" dirty="0">
                <a:solidFill>
                  <a:srgbClr val="000000"/>
                </a:solidFill>
                <a:latin typeface="Century" panose="02040604050505020304" pitchFamily="18" charset="0"/>
              </a:rPr>
              <a:t> concerning </a:t>
            </a:r>
            <a:r>
              <a:rPr lang="en-US" altLang="ja-JP" sz="2800" b="0" i="0" u="none" strike="noStrike" baseline="0" dirty="0" err="1">
                <a:solidFill>
                  <a:srgbClr val="000000"/>
                </a:solidFill>
                <a:latin typeface="Century" panose="02040604050505020304" pitchFamily="18" charset="0"/>
              </a:rPr>
              <a:t>karojisatsu</a:t>
            </a:r>
            <a:r>
              <a:rPr lang="en-US" altLang="ja-JP" sz="2800" b="0" i="0" u="none" strike="noStrike" baseline="0" dirty="0">
                <a:solidFill>
                  <a:srgbClr val="000000"/>
                </a:solidFill>
                <a:latin typeface="Century" panose="02040604050505020304" pitchFamily="18" charset="0"/>
              </a:rPr>
              <a:t>. The High Court decision in this case appeared in 1997 and the Kurashiki Branch of Okayama District Court, the Sapporo District Court, and the Osaka High Court also made orders against former employers to pay compensation to survivors in 1998.</a:t>
            </a:r>
            <a:endParaRPr kumimoji="1" lang="ja-JP" altLang="en-US" dirty="0"/>
          </a:p>
        </p:txBody>
      </p:sp>
    </p:spTree>
    <p:extLst>
      <p:ext uri="{BB962C8B-B14F-4D97-AF65-F5344CB8AC3E}">
        <p14:creationId xmlns:p14="http://schemas.microsoft.com/office/powerpoint/2010/main" val="22365282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58262F-1A33-D189-2463-B112D881CEB8}"/>
              </a:ext>
            </a:extLst>
          </p:cNvPr>
          <p:cNvSpPr>
            <a:spLocks noGrp="1"/>
          </p:cNvSpPr>
          <p:nvPr>
            <p:ph type="title"/>
          </p:nvPr>
        </p:nvSpPr>
        <p:spPr/>
        <p:txBody>
          <a:bodyPr/>
          <a:lstStyle/>
          <a:p>
            <a:r>
              <a:rPr kumimoji="1" lang="en-US" altLang="ja-JP" dirty="0"/>
              <a:t>Excessive Work Hours (2)</a:t>
            </a:r>
            <a:endParaRPr kumimoji="1" lang="ja-JP" altLang="en-US" dirty="0"/>
          </a:p>
        </p:txBody>
      </p:sp>
      <p:sp>
        <p:nvSpPr>
          <p:cNvPr id="3" name="コンテンツ プレースホルダー 2">
            <a:extLst>
              <a:ext uri="{FF2B5EF4-FFF2-40B4-BE49-F238E27FC236}">
                <a16:creationId xmlns:a16="http://schemas.microsoft.com/office/drawing/2014/main" id="{5CEE8840-F1F9-8482-B18B-73467ED026E2}"/>
              </a:ext>
            </a:extLst>
          </p:cNvPr>
          <p:cNvSpPr>
            <a:spLocks noGrp="1"/>
          </p:cNvSpPr>
          <p:nvPr>
            <p:ph idx="1"/>
          </p:nvPr>
        </p:nvSpPr>
        <p:spPr/>
        <p:txBody>
          <a:bodyPr/>
          <a:lstStyle/>
          <a:p>
            <a:r>
              <a:rPr lang="en-US" altLang="ja-JP" sz="2800" b="0" i="0" u="none" strike="noStrike" baseline="0" dirty="0">
                <a:solidFill>
                  <a:srgbClr val="000000"/>
                </a:solidFill>
                <a:latin typeface="Century" panose="02040604050505020304" pitchFamily="18" charset="0"/>
              </a:rPr>
              <a:t>The District Court decision in the </a:t>
            </a:r>
            <a:r>
              <a:rPr lang="en-US" altLang="ja-JP" sz="2800" b="0" i="0" u="none" strike="noStrike" baseline="0" dirty="0" err="1">
                <a:solidFill>
                  <a:srgbClr val="000000"/>
                </a:solidFill>
                <a:latin typeface="Century" panose="02040604050505020304" pitchFamily="18" charset="0"/>
              </a:rPr>
              <a:t>Dentsu</a:t>
            </a:r>
            <a:r>
              <a:rPr lang="en-US" altLang="ja-JP" sz="2800" b="0" i="0" u="none" strike="noStrike" baseline="0" dirty="0">
                <a:solidFill>
                  <a:srgbClr val="000000"/>
                </a:solidFill>
                <a:latin typeface="Century" panose="02040604050505020304" pitchFamily="18" charset="0"/>
              </a:rPr>
              <a:t> case is the first in which the company was ordered to pay compensation to the survivors of a victim of </a:t>
            </a:r>
            <a:r>
              <a:rPr lang="en-US" altLang="ja-JP" sz="2800" b="0" i="0" u="none" strike="noStrike" baseline="0" dirty="0" err="1">
                <a:solidFill>
                  <a:srgbClr val="000000"/>
                </a:solidFill>
                <a:latin typeface="Century" panose="02040604050505020304" pitchFamily="18" charset="0"/>
              </a:rPr>
              <a:t>karojisatsu</a:t>
            </a:r>
            <a:r>
              <a:rPr lang="en-US" altLang="ja-JP" sz="2800" b="0" i="0" u="none" strike="noStrike" baseline="0" dirty="0">
                <a:solidFill>
                  <a:srgbClr val="000000"/>
                </a:solidFill>
                <a:latin typeface="Century" panose="02040604050505020304" pitchFamily="18" charset="0"/>
              </a:rPr>
              <a:t>. The Supreme Court decision in this case was also </a:t>
            </a:r>
            <a:r>
              <a:rPr lang="en-US" altLang="ja-JP" sz="2800" b="0" i="0" u="none" strike="noStrike" baseline="0" dirty="0">
                <a:solidFill>
                  <a:srgbClr val="FF0000"/>
                </a:solidFill>
                <a:latin typeface="Century" panose="02040604050505020304" pitchFamily="18" charset="0"/>
              </a:rPr>
              <a:t>the first made at the Supreme Court level</a:t>
            </a:r>
            <a:r>
              <a:rPr lang="en-US" altLang="ja-JP" sz="2800" b="0" i="0" u="none" strike="noStrike" baseline="0" dirty="0">
                <a:solidFill>
                  <a:srgbClr val="000000"/>
                </a:solidFill>
                <a:latin typeface="Century" panose="02040604050505020304" pitchFamily="18" charset="0"/>
              </a:rPr>
              <a:t>. </a:t>
            </a:r>
          </a:p>
          <a:p>
            <a:r>
              <a:rPr lang="en-US" altLang="ja-JP" sz="1800" b="0" i="0" u="none" strike="noStrike" baseline="0" dirty="0">
                <a:solidFill>
                  <a:srgbClr val="000000"/>
                </a:solidFill>
                <a:latin typeface="Century" panose="02040604050505020304" pitchFamily="18" charset="0"/>
              </a:rPr>
              <a:t>Mr. Ichiro </a:t>
            </a:r>
            <a:r>
              <a:rPr lang="en-US" altLang="ja-JP" sz="1800" b="0" i="0" u="none" strike="noStrike" baseline="0" dirty="0" err="1">
                <a:solidFill>
                  <a:srgbClr val="000000"/>
                </a:solidFill>
                <a:latin typeface="Century" panose="02040604050505020304" pitchFamily="18" charset="0"/>
              </a:rPr>
              <a:t>Oshima</a:t>
            </a:r>
            <a:r>
              <a:rPr lang="en-US" altLang="ja-JP" sz="1800" b="0" i="0" u="none" strike="noStrike" baseline="0" dirty="0">
                <a:solidFill>
                  <a:srgbClr val="000000"/>
                </a:solidFill>
                <a:latin typeface="Century" panose="02040604050505020304" pitchFamily="18" charset="0"/>
              </a:rPr>
              <a:t> graduated from university and started to work for </a:t>
            </a:r>
            <a:r>
              <a:rPr lang="en-US" altLang="ja-JP" sz="1800" b="0" i="0" u="none" strike="noStrike" baseline="0" dirty="0" err="1">
                <a:solidFill>
                  <a:srgbClr val="000000"/>
                </a:solidFill>
                <a:latin typeface="Century" panose="02040604050505020304" pitchFamily="18" charset="0"/>
              </a:rPr>
              <a:t>Dentsu</a:t>
            </a:r>
            <a:r>
              <a:rPr lang="en-US" altLang="ja-JP" sz="1800" b="0" i="0" u="none" strike="noStrike" baseline="0" dirty="0">
                <a:solidFill>
                  <a:srgbClr val="000000"/>
                </a:solidFill>
                <a:latin typeface="Century" panose="02040604050505020304" pitchFamily="18" charset="0"/>
              </a:rPr>
              <a:t> Inc., a major advertising agency on April 1, 1990. Because of his excessive workload, from August he had to work far into the night and sometimes could not return home. Although in March 1991, the chief of his group advised him to return home to sleep, he worked until 6:30 a.m. several times during July and August in 1991. Around this time, he began to show abnormal behavior, such as driving in a meandering manner. On August 27, 1991, he killed himself at home just after the project he was in charge of was completed.</a:t>
            </a:r>
            <a:endParaRPr lang="en-US" altLang="ja-JP" sz="2800" b="0" i="0" u="none" strike="noStrike" baseline="0" dirty="0">
              <a:solidFill>
                <a:srgbClr val="000000"/>
              </a:solidFill>
              <a:latin typeface="Century" panose="02040604050505020304" pitchFamily="18" charset="0"/>
            </a:endParaRPr>
          </a:p>
          <a:p>
            <a:endParaRPr kumimoji="1" lang="ja-JP" altLang="en-US" dirty="0"/>
          </a:p>
        </p:txBody>
      </p:sp>
    </p:spTree>
    <p:extLst>
      <p:ext uri="{BB962C8B-B14F-4D97-AF65-F5344CB8AC3E}">
        <p14:creationId xmlns:p14="http://schemas.microsoft.com/office/powerpoint/2010/main" val="13689293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8C26FD-D934-7E18-6594-BD90BBFDD6B1}"/>
              </a:ext>
            </a:extLst>
          </p:cNvPr>
          <p:cNvSpPr>
            <a:spLocks noGrp="1"/>
          </p:cNvSpPr>
          <p:nvPr>
            <p:ph type="title"/>
          </p:nvPr>
        </p:nvSpPr>
        <p:spPr/>
        <p:txBody>
          <a:bodyPr/>
          <a:lstStyle/>
          <a:p>
            <a:r>
              <a:rPr kumimoji="1" lang="en-US" altLang="ja-JP" dirty="0"/>
              <a:t>Excessive Work Hours (3)</a:t>
            </a:r>
            <a:endParaRPr kumimoji="1" lang="ja-JP" altLang="en-US" dirty="0"/>
          </a:p>
        </p:txBody>
      </p:sp>
      <p:sp>
        <p:nvSpPr>
          <p:cNvPr id="3" name="コンテンツ プレースホルダー 2">
            <a:extLst>
              <a:ext uri="{FF2B5EF4-FFF2-40B4-BE49-F238E27FC236}">
                <a16:creationId xmlns:a16="http://schemas.microsoft.com/office/drawing/2014/main" id="{4B3E091C-6A62-CD13-84BC-70FE588A29CC}"/>
              </a:ext>
            </a:extLst>
          </p:cNvPr>
          <p:cNvSpPr>
            <a:spLocks noGrp="1"/>
          </p:cNvSpPr>
          <p:nvPr>
            <p:ph idx="1"/>
          </p:nvPr>
        </p:nvSpPr>
        <p:spPr/>
        <p:txBody>
          <a:bodyPr/>
          <a:lstStyle/>
          <a:p>
            <a:r>
              <a:rPr lang="en-US" altLang="ja-JP" sz="2800" b="0" i="0" u="none" strike="noStrike" baseline="0" dirty="0">
                <a:solidFill>
                  <a:srgbClr val="000000"/>
                </a:solidFill>
                <a:latin typeface="Century" panose="02040604050505020304" pitchFamily="18" charset="0"/>
              </a:rPr>
              <a:t>This Supreme Court decision is very important for several reasons. First, for the first time it clarified </a:t>
            </a:r>
            <a:r>
              <a:rPr lang="en-US" altLang="ja-JP" sz="2800" b="0" i="0" u="none" strike="noStrike" baseline="0" dirty="0">
                <a:solidFill>
                  <a:srgbClr val="FF0000"/>
                </a:solidFill>
                <a:latin typeface="Century" panose="02040604050505020304" pitchFamily="18" charset="0"/>
              </a:rPr>
              <a:t>the content of the employers' duty of care</a:t>
            </a:r>
            <a:r>
              <a:rPr lang="en-US" altLang="ja-JP" sz="2800" b="0" i="0" u="none" strike="noStrike" baseline="0" dirty="0">
                <a:solidFill>
                  <a:srgbClr val="000000"/>
                </a:solidFill>
                <a:latin typeface="Century" panose="02040604050505020304" pitchFamily="18" charset="0"/>
              </a:rPr>
              <a:t> under tort law towards their employees with regard to illness due to overwork. Second, it showed how to determine the existence of a relationship between overwork and suicide and the existence of negligence. Third, it set limits on the extent to which compensation to be paid by employers to employees who had become ill due to overwork, or their survivors, would be reduced.</a:t>
            </a:r>
            <a:endParaRPr kumimoji="1" lang="ja-JP" altLang="en-US" dirty="0"/>
          </a:p>
        </p:txBody>
      </p:sp>
    </p:spTree>
    <p:extLst>
      <p:ext uri="{BB962C8B-B14F-4D97-AF65-F5344CB8AC3E}">
        <p14:creationId xmlns:p14="http://schemas.microsoft.com/office/powerpoint/2010/main" val="24904923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0D8FA2-5BEE-6571-5F6D-43E815E08D18}"/>
              </a:ext>
            </a:extLst>
          </p:cNvPr>
          <p:cNvSpPr>
            <a:spLocks noGrp="1"/>
          </p:cNvSpPr>
          <p:nvPr>
            <p:ph type="title"/>
          </p:nvPr>
        </p:nvSpPr>
        <p:spPr/>
        <p:txBody>
          <a:bodyPr/>
          <a:lstStyle/>
          <a:p>
            <a:r>
              <a:rPr kumimoji="1" lang="en-US" altLang="ja-JP" dirty="0"/>
              <a:t>“Power Harassment” (1)</a:t>
            </a:r>
            <a:endParaRPr kumimoji="1" lang="ja-JP" altLang="en-US" dirty="0"/>
          </a:p>
        </p:txBody>
      </p:sp>
      <p:sp>
        <p:nvSpPr>
          <p:cNvPr id="3" name="コンテンツ プレースホルダー 2">
            <a:extLst>
              <a:ext uri="{FF2B5EF4-FFF2-40B4-BE49-F238E27FC236}">
                <a16:creationId xmlns:a16="http://schemas.microsoft.com/office/drawing/2014/main" id="{0F8D9D65-8643-278B-9DEC-BF167DD32D8F}"/>
              </a:ext>
            </a:extLst>
          </p:cNvPr>
          <p:cNvSpPr>
            <a:spLocks noGrp="1"/>
          </p:cNvSpPr>
          <p:nvPr>
            <p:ph idx="1"/>
          </p:nvPr>
        </p:nvSpPr>
        <p:spPr/>
        <p:txBody>
          <a:bodyPr>
            <a:normAutofit/>
          </a:bodyPr>
          <a:lstStyle/>
          <a:p>
            <a:pPr algn="l"/>
            <a:r>
              <a:rPr lang="en-US" altLang="ja-JP" sz="2800" b="0" i="0" u="none" strike="noStrike" baseline="0" dirty="0">
                <a:latin typeface="TimesNewRomanPSMT"/>
              </a:rPr>
              <a:t>There has been no end to lawsuits in which workers who experience mental suffering because of bullying, mobbing, or abuse of power in the workplace (hereinafter referred to collectively as “power harassment”) claim damages against the wrongdoer or their employer. The same is true of lawsuits in which abused workers who experienced the development or exacerbation of a psychiatric illness or the families of abused workers who commit suicide as a consequence claim damages against the wrongdoer or employer.</a:t>
            </a:r>
            <a:endParaRPr kumimoji="1" lang="ja-JP" altLang="en-US" dirty="0"/>
          </a:p>
        </p:txBody>
      </p:sp>
    </p:spTree>
    <p:extLst>
      <p:ext uri="{BB962C8B-B14F-4D97-AF65-F5344CB8AC3E}">
        <p14:creationId xmlns:p14="http://schemas.microsoft.com/office/powerpoint/2010/main" val="10679283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789665-CC4D-828D-439C-D833A02E4F10}"/>
              </a:ext>
            </a:extLst>
          </p:cNvPr>
          <p:cNvSpPr>
            <a:spLocks noGrp="1"/>
          </p:cNvSpPr>
          <p:nvPr>
            <p:ph type="title"/>
          </p:nvPr>
        </p:nvSpPr>
        <p:spPr/>
        <p:txBody>
          <a:bodyPr/>
          <a:lstStyle/>
          <a:p>
            <a:r>
              <a:rPr kumimoji="1" lang="en-US" altLang="ja-JP" sz="4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“Power Harassment” (2)</a:t>
            </a:r>
            <a:endParaRPr kumimoji="1" lang="ja-JP" altLang="en-US" dirty="0"/>
          </a:p>
        </p:txBody>
      </p:sp>
      <p:sp>
        <p:nvSpPr>
          <p:cNvPr id="3" name="コンテンツ プレースホルダー 2">
            <a:extLst>
              <a:ext uri="{FF2B5EF4-FFF2-40B4-BE49-F238E27FC236}">
                <a16:creationId xmlns:a16="http://schemas.microsoft.com/office/drawing/2014/main" id="{8638D56B-D580-4D9C-A5AF-9D3189E0213A}"/>
              </a:ext>
            </a:extLst>
          </p:cNvPr>
          <p:cNvSpPr>
            <a:spLocks noGrp="1"/>
          </p:cNvSpPr>
          <p:nvPr>
            <p:ph idx="1"/>
          </p:nvPr>
        </p:nvSpPr>
        <p:spPr/>
        <p:txBody>
          <a:bodyPr>
            <a:normAutofit fontScale="85000" lnSpcReduction="10000"/>
          </a:bodyPr>
          <a:lstStyle/>
          <a:p>
            <a:pPr algn="l"/>
            <a:r>
              <a:rPr lang="en-US" altLang="ja-JP" sz="2800" b="0" i="0" u="none" strike="noStrike" baseline="0" dirty="0">
                <a:latin typeface="TimesNewRomanPSMT"/>
              </a:rPr>
              <a:t>The </a:t>
            </a:r>
            <a:r>
              <a:rPr lang="en-US" altLang="ja-JP" sz="2800" b="0" i="1" u="none" strike="noStrike" baseline="0" dirty="0">
                <a:latin typeface="TimesNewRomanPS-ItalicMT"/>
              </a:rPr>
              <a:t>Maritime Self Defense Force </a:t>
            </a:r>
            <a:r>
              <a:rPr lang="en-US" altLang="ja-JP" sz="2800" b="0" i="0" u="none" strike="noStrike" baseline="0" dirty="0">
                <a:latin typeface="TimesNewRomanPSMT"/>
              </a:rPr>
              <a:t>case (Tokyo High Court (Apr. 23, 2014) 1096 </a:t>
            </a:r>
            <a:r>
              <a:rPr lang="en-US" altLang="ja-JP" sz="2800" b="0" i="1" u="none" strike="noStrike" baseline="0" dirty="0">
                <a:latin typeface="TimesNewRomanPS-ItalicMT"/>
              </a:rPr>
              <a:t>Rohan </a:t>
            </a:r>
            <a:r>
              <a:rPr lang="en-US" altLang="ja-JP" sz="2800" b="0" i="0" u="none" strike="noStrike" baseline="0" dirty="0">
                <a:latin typeface="TimesNewRomanPSMT"/>
              </a:rPr>
              <a:t>19) - A supervisor slapped subordinates’ face and head more than ten times or shot them with BBs with an air gun when in a bad mood or frustrated with work, which lead to a subordinate’s suicide.</a:t>
            </a:r>
          </a:p>
          <a:p>
            <a:pPr algn="l"/>
            <a:r>
              <a:rPr lang="en-US" altLang="ja-JP" sz="2800" b="0" i="0" u="none" strike="noStrike" baseline="0" dirty="0">
                <a:latin typeface="TimesNewRomanPSMT"/>
              </a:rPr>
              <a:t>The </a:t>
            </a:r>
            <a:r>
              <a:rPr lang="en-US" altLang="ja-JP" sz="2800" b="0" i="1" u="none" strike="noStrike" baseline="0" dirty="0">
                <a:latin typeface="TimesNewRomanPS-ItalicMT"/>
              </a:rPr>
              <a:t>Sanyo Consumer Electronics </a:t>
            </a:r>
            <a:r>
              <a:rPr lang="en-US" altLang="ja-JP" sz="2800" b="0" i="0" u="none" strike="noStrike" baseline="0" dirty="0">
                <a:latin typeface="TimesNewRomanPSMT"/>
              </a:rPr>
              <a:t>case (Hiroshima High Court, Matsue Branch (May 22, 2009) 987 </a:t>
            </a:r>
            <a:r>
              <a:rPr lang="en-US" altLang="ja-JP" sz="2800" b="0" i="1" u="none" strike="noStrike" baseline="0" dirty="0">
                <a:latin typeface="TimesNewRomanPS-ItalicMT"/>
              </a:rPr>
              <a:t>Rohan </a:t>
            </a:r>
            <a:r>
              <a:rPr lang="en-US" altLang="ja-JP" sz="2800" b="0" i="0" u="none" strike="noStrike" baseline="0" dirty="0">
                <a:latin typeface="TimesNewRomanPSMT"/>
              </a:rPr>
              <a:t>29). - An experienced worker told a younger worker who had obtained a construction project order for trivial mistakes, saying, “Don’t think you’ll stay here in the company when the construction starts.” The experienced worker made statements that gave the supervisor the impression that the worker was pilfering change. In its decision, the court recognized the (existence of) torts considered power harassment behavior that “includes inappropriate expressions and responses that can only be described as diverging from the scope of normal instruction and education” and ordered the payment of  </a:t>
            </a:r>
            <a:r>
              <a:rPr lang="en-US" altLang="ja-JP" sz="2800" b="0" i="0" u="none" strike="noStrike" baseline="0" dirty="0" err="1">
                <a:latin typeface="TimesNewRomanPSMT"/>
              </a:rPr>
              <a:t>amages</a:t>
            </a:r>
            <a:r>
              <a:rPr lang="en-US" altLang="ja-JP" sz="2800" b="0" i="0" u="none" strike="noStrike" baseline="0" dirty="0">
                <a:latin typeface="TimesNewRomanPSMT"/>
              </a:rPr>
              <a:t> for associated with the onset of depression by the victimized worker</a:t>
            </a:r>
            <a:endParaRPr kumimoji="1" lang="ja-JP" altLang="en-US" dirty="0"/>
          </a:p>
        </p:txBody>
      </p:sp>
    </p:spTree>
    <p:extLst>
      <p:ext uri="{BB962C8B-B14F-4D97-AF65-F5344CB8AC3E}">
        <p14:creationId xmlns:p14="http://schemas.microsoft.com/office/powerpoint/2010/main" val="40203343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A4EC1F-38D5-00D5-067C-47A4FF3593CE}"/>
              </a:ext>
            </a:extLst>
          </p:cNvPr>
          <p:cNvSpPr>
            <a:spLocks noGrp="1"/>
          </p:cNvSpPr>
          <p:nvPr>
            <p:ph type="title"/>
          </p:nvPr>
        </p:nvSpPr>
        <p:spPr/>
        <p:txBody>
          <a:bodyPr/>
          <a:lstStyle/>
          <a:p>
            <a:r>
              <a:rPr kumimoji="1" lang="en-US" altLang="ja-JP" sz="4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“Power Harassment” (3)</a:t>
            </a:r>
            <a:endParaRPr kumimoji="1" lang="ja-JP" altLang="en-US" dirty="0"/>
          </a:p>
        </p:txBody>
      </p:sp>
      <p:sp>
        <p:nvSpPr>
          <p:cNvPr id="3" name="コンテンツ プレースホルダー 2">
            <a:extLst>
              <a:ext uri="{FF2B5EF4-FFF2-40B4-BE49-F238E27FC236}">
                <a16:creationId xmlns:a16="http://schemas.microsoft.com/office/drawing/2014/main" id="{F2A7F602-37EB-080B-A078-CB5A8119F650}"/>
              </a:ext>
            </a:extLst>
          </p:cNvPr>
          <p:cNvSpPr>
            <a:spLocks noGrp="1"/>
          </p:cNvSpPr>
          <p:nvPr>
            <p:ph idx="1"/>
          </p:nvPr>
        </p:nvSpPr>
        <p:spPr/>
        <p:txBody>
          <a:bodyPr>
            <a:normAutofit/>
          </a:bodyPr>
          <a:lstStyle/>
          <a:p>
            <a:pPr algn="l"/>
            <a:r>
              <a:rPr lang="en-US" altLang="ja-JP" sz="2800" b="0" i="0" u="none" strike="noStrike" baseline="0" dirty="0">
                <a:latin typeface="TimesNewRomanPSMT"/>
              </a:rPr>
              <a:t>The </a:t>
            </a:r>
            <a:r>
              <a:rPr lang="en-US" altLang="ja-JP" sz="2800" b="0" i="1" u="none" strike="noStrike" baseline="0" dirty="0">
                <a:latin typeface="TimesNewRomanPS-ItalicMT"/>
              </a:rPr>
              <a:t>Akatsuki Sangyo and Others </a:t>
            </a:r>
            <a:r>
              <a:rPr lang="en-US" altLang="ja-JP" sz="2800" b="0" i="0" u="none" strike="noStrike" baseline="0" dirty="0">
                <a:latin typeface="TimesNewRomanPSMT"/>
              </a:rPr>
              <a:t>case (Fukui District Court (Nov. 28, 2014) 1110 </a:t>
            </a:r>
            <a:r>
              <a:rPr lang="en-US" altLang="ja-JP" sz="2800" b="0" i="1" u="none" strike="noStrike" baseline="0" dirty="0">
                <a:latin typeface="TimesNewRomanPS-ItalicMT"/>
              </a:rPr>
              <a:t>Rohan </a:t>
            </a:r>
            <a:r>
              <a:rPr lang="en-US" altLang="ja-JP" sz="2800" b="0" i="0" u="none" strike="noStrike" baseline="0" dirty="0">
                <a:latin typeface="TimesNewRomanPSMT"/>
              </a:rPr>
              <a:t>34) - A court recognized that saying things like, “Do you have any intention of learning this?” “How long do you intend to be a new employee?” “It’s a waste of time dealing with you,” “Do you think the company needs someone who lies so easily?” “Why don’t you just die?” and “I hope you quit” are “typical examples of power harassment if it is considered that they were said to an employee who had not yet been with the company for a year.” Liability for damages associated with the victim’s suicide was affirmed based on a tort in the case of the wrongdoer and employer’s liability in the case of the company.</a:t>
            </a:r>
            <a:endParaRPr kumimoji="1" lang="ja-JP" altLang="en-US" dirty="0"/>
          </a:p>
        </p:txBody>
      </p:sp>
    </p:spTree>
    <p:extLst>
      <p:ext uri="{BB962C8B-B14F-4D97-AF65-F5344CB8AC3E}">
        <p14:creationId xmlns:p14="http://schemas.microsoft.com/office/powerpoint/2010/main" val="1121870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056F46-96F0-488F-94A5-905D69A6F887}"/>
              </a:ext>
            </a:extLst>
          </p:cNvPr>
          <p:cNvSpPr>
            <a:spLocks noGrp="1"/>
          </p:cNvSpPr>
          <p:nvPr>
            <p:ph type="title"/>
          </p:nvPr>
        </p:nvSpPr>
        <p:spPr/>
        <p:txBody>
          <a:bodyPr>
            <a:normAutofit/>
          </a:bodyPr>
          <a:lstStyle/>
          <a:p>
            <a:r>
              <a:rPr kumimoji="1" lang="en-US" altLang="ja-JP" dirty="0"/>
              <a:t>Employers’ Response to Workers Appearing to Suffer from Mental Illness (1)</a:t>
            </a:r>
            <a:endParaRPr kumimoji="1" lang="ja-JP" altLang="en-US" dirty="0"/>
          </a:p>
        </p:txBody>
      </p:sp>
      <p:sp>
        <p:nvSpPr>
          <p:cNvPr id="3" name="コンテンツ プレースホルダー 2">
            <a:extLst>
              <a:ext uri="{FF2B5EF4-FFF2-40B4-BE49-F238E27FC236}">
                <a16:creationId xmlns:a16="http://schemas.microsoft.com/office/drawing/2014/main" id="{524AD3ED-F50E-47C2-88E7-E170A83A8876}"/>
              </a:ext>
            </a:extLst>
          </p:cNvPr>
          <p:cNvSpPr>
            <a:spLocks noGrp="1"/>
          </p:cNvSpPr>
          <p:nvPr>
            <p:ph idx="1"/>
          </p:nvPr>
        </p:nvSpPr>
        <p:spPr/>
        <p:txBody>
          <a:bodyPr/>
          <a:lstStyle/>
          <a:p>
            <a:r>
              <a:rPr lang="en-US" altLang="ja-JP" sz="2800" kern="100" dirty="0">
                <a:effectLst/>
                <a:latin typeface="Times New Roman" panose="02020603050405020304" pitchFamily="18" charset="0"/>
                <a:ea typeface="ＭＳ 明朝" panose="02020609040205080304" pitchFamily="17" charset="-128"/>
              </a:rPr>
              <a:t>The validity of dismissal and other disciplinary action against workers appearing to suffer from mental illness has started to gather interest in 2000s. If the response to these workers is mistaken, it could cause their symptoms to deteriorate, leading to self-harm or other problems, and a careful response is therefore required.</a:t>
            </a:r>
            <a:endParaRPr kumimoji="1" lang="ja-JP" altLang="en-US" dirty="0"/>
          </a:p>
        </p:txBody>
      </p:sp>
    </p:spTree>
    <p:extLst>
      <p:ext uri="{BB962C8B-B14F-4D97-AF65-F5344CB8AC3E}">
        <p14:creationId xmlns:p14="http://schemas.microsoft.com/office/powerpoint/2010/main" val="29704705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2A1BD1-6721-4CC9-83E1-0C872553F8C6}"/>
              </a:ext>
            </a:extLst>
          </p:cNvPr>
          <p:cNvSpPr>
            <a:spLocks noGrp="1"/>
          </p:cNvSpPr>
          <p:nvPr>
            <p:ph type="title"/>
          </p:nvPr>
        </p:nvSpPr>
        <p:spPr/>
        <p:txBody>
          <a:bodyPr/>
          <a:lstStyle/>
          <a:p>
            <a:r>
              <a:rPr kumimoji="1" lang="en-US" altLang="ja-JP" sz="4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Employers’ Response to Workers Appearing to Suffer from Mental Illness (2)</a:t>
            </a:r>
            <a:endParaRPr kumimoji="1" lang="ja-JP" altLang="en-US" dirty="0"/>
          </a:p>
        </p:txBody>
      </p:sp>
      <p:sp>
        <p:nvSpPr>
          <p:cNvPr id="3" name="コンテンツ プレースホルダー 2">
            <a:extLst>
              <a:ext uri="{FF2B5EF4-FFF2-40B4-BE49-F238E27FC236}">
                <a16:creationId xmlns:a16="http://schemas.microsoft.com/office/drawing/2014/main" id="{87ABADB9-979C-4C12-A893-FEB5DDCCBABA}"/>
              </a:ext>
            </a:extLst>
          </p:cNvPr>
          <p:cNvSpPr>
            <a:spLocks noGrp="1"/>
          </p:cNvSpPr>
          <p:nvPr>
            <p:ph idx="1"/>
          </p:nvPr>
        </p:nvSpPr>
        <p:spPr/>
        <p:txBody>
          <a:bodyPr>
            <a:normAutofit fontScale="62500" lnSpcReduction="20000"/>
          </a:bodyPr>
          <a:lstStyle/>
          <a:p>
            <a:pPr algn="l"/>
            <a:r>
              <a:rPr kumimoji="1" lang="en-US" altLang="ja-JP" sz="28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The Hewlett-Packard Japan Case </a:t>
            </a:r>
          </a:p>
          <a:p>
            <a:pPr algn="l"/>
            <a:r>
              <a:rPr lang="en-US" altLang="ja-JP" sz="2800" kern="100" dirty="0">
                <a:effectLst/>
                <a:latin typeface="Times New Roman" panose="02020603050405020304" pitchFamily="18" charset="0"/>
                <a:ea typeface="ＭＳ ゴシック" panose="020B0609070205080204" pitchFamily="49" charset="-128"/>
                <a:cs typeface="Times New Roman" panose="02020603050405020304" pitchFamily="18" charset="0"/>
              </a:rPr>
              <a:t>Factual background</a:t>
            </a:r>
            <a:endPar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en-US" altLang="ja-JP" sz="2800" kern="100" dirty="0">
                <a:effectLst/>
                <a:latin typeface="Times New Roman" panose="02020603050405020304" pitchFamily="18" charset="0"/>
                <a:ea typeface="ＭＳ 明朝" panose="02020609040205080304" pitchFamily="17" charset="-128"/>
                <a:cs typeface="Times New Roman" panose="02020603050405020304" pitchFamily="18" charset="0"/>
              </a:rPr>
              <a:t>Worker X, the plaintiff in this case, was a systems engineer working for the defendant, Company Y.</a:t>
            </a:r>
            <a:endPar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en-US" altLang="ja-JP" sz="2800" kern="100" dirty="0">
                <a:effectLst/>
                <a:latin typeface="Times New Roman" panose="02020603050405020304" pitchFamily="18" charset="0"/>
                <a:ea typeface="ＭＳ 明朝" panose="02020609040205080304" pitchFamily="17" charset="-128"/>
                <a:cs typeface="Times New Roman" panose="02020603050405020304" pitchFamily="18" charset="0"/>
              </a:rPr>
              <a:t>Due to a persecutory delusion or some other mental illness, X was convinced that his daily life was being monitored in minute detail by a group of perpetrators who had been spying or eavesdropping on him for about three years, and that he was being harassed through co-workers and others in the workplace, even though none of this existed in reality. As a result, he thought his work was being obstructed and felt a risk that information about himself could be leaked outside the company. He therefore asked Company Y to investigate.</a:t>
            </a:r>
            <a:endPar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en-US" altLang="ja-JP" sz="2800" kern="100" dirty="0">
                <a:effectLst/>
                <a:latin typeface="Times New Roman" panose="02020603050405020304" pitchFamily="18" charset="0"/>
                <a:ea typeface="ＭＳ 明朝" panose="02020609040205080304" pitchFamily="17" charset="-128"/>
                <a:cs typeface="Times New Roman" panose="02020603050405020304" pitchFamily="18" charset="0"/>
              </a:rPr>
              <a:t>The investigation produced no result satisfactory to X, and Company Y refused to grant leave and urged X to return to work. X now informed Company Y that he would not return to work until he was sure the problem had been resolved, then, after using up all of his paid leave, he remained absent from work for about 40 more days without giving any notice of absence.</a:t>
            </a:r>
            <a:endPar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en-US" altLang="ja-JP" sz="2800" kern="100" dirty="0">
                <a:effectLst/>
                <a:latin typeface="Times New Roman" panose="02020603050405020304" pitchFamily="18" charset="0"/>
                <a:ea typeface="ＭＳ 明朝" panose="02020609040205080304" pitchFamily="17" charset="-128"/>
                <a:cs typeface="Times New Roman" panose="02020603050405020304" pitchFamily="18" charset="0"/>
              </a:rPr>
              <a:t>As a result, Company Y invoked its work rules (“when a worker is frequently absent from work and takes unauthorized absence without good reason for 14 continuous days or more”) and asked X to resign.</a:t>
            </a:r>
            <a:endPar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en-US" altLang="ja-JP" sz="2800" kern="100" dirty="0">
                <a:effectLst/>
                <a:latin typeface="Times New Roman" panose="02020603050405020304" pitchFamily="18" charset="0"/>
                <a:ea typeface="ＭＳ 明朝" panose="02020609040205080304" pitchFamily="17" charset="-128"/>
                <a:cs typeface="Times New Roman" panose="02020603050405020304" pitchFamily="18" charset="0"/>
              </a:rPr>
              <a:t>X then requested confirmation of his contractual position, claiming Company Y’s disposition to be invalid.</a:t>
            </a:r>
            <a:endPar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1592037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C8546F-34F2-7EFF-0AD2-304B5EE18041}"/>
              </a:ext>
            </a:extLst>
          </p:cNvPr>
          <p:cNvSpPr>
            <a:spLocks noGrp="1"/>
          </p:cNvSpPr>
          <p:nvPr>
            <p:ph type="title"/>
          </p:nvPr>
        </p:nvSpPr>
        <p:spPr/>
        <p:txBody>
          <a:bodyPr/>
          <a:lstStyle/>
          <a:p>
            <a:r>
              <a:rPr kumimoji="1" lang="en-US" altLang="ja-JP" dirty="0"/>
              <a:t>Industrial Safety and Health Act </a:t>
            </a:r>
            <a:br>
              <a:rPr kumimoji="1" lang="en-US" altLang="ja-JP" dirty="0"/>
            </a:br>
            <a:r>
              <a:rPr kumimoji="1" lang="en-US" altLang="ja-JP" dirty="0"/>
              <a:t>– Medical Examination (2)</a:t>
            </a:r>
            <a:endParaRPr kumimoji="1" lang="ja-JP" altLang="en-US" dirty="0"/>
          </a:p>
        </p:txBody>
      </p:sp>
      <p:sp>
        <p:nvSpPr>
          <p:cNvPr id="3" name="コンテンツ プレースホルダー 2">
            <a:extLst>
              <a:ext uri="{FF2B5EF4-FFF2-40B4-BE49-F238E27FC236}">
                <a16:creationId xmlns:a16="http://schemas.microsoft.com/office/drawing/2014/main" id="{5961979A-56A7-F603-4F19-DBC5B67D9281}"/>
              </a:ext>
            </a:extLst>
          </p:cNvPr>
          <p:cNvSpPr>
            <a:spLocks noGrp="1"/>
          </p:cNvSpPr>
          <p:nvPr>
            <p:ph idx="1"/>
          </p:nvPr>
        </p:nvSpPr>
        <p:spPr/>
        <p:txBody>
          <a:bodyPr>
            <a:normAutofit fontScale="92500" lnSpcReduction="20000"/>
          </a:bodyPr>
          <a:lstStyle/>
          <a:p>
            <a:r>
              <a:rPr lang="en-US" altLang="ja-JP" dirty="0"/>
              <a:t>(4)On finding it to be necessary to do so in order to help maintain the health of workers, the Director of the Prefectural </a:t>
            </a:r>
            <a:r>
              <a:rPr lang="en-US" altLang="ja-JP" dirty="0" err="1"/>
              <a:t>Labour</a:t>
            </a:r>
            <a:r>
              <a:rPr lang="en-US" altLang="ja-JP" dirty="0"/>
              <a:t> Bureau may instruct employers on the basis of the opinions of a senior industrial health physician and pursuant to Order of the Ministry of Health, </a:t>
            </a:r>
            <a:r>
              <a:rPr lang="en-US" altLang="ja-JP" dirty="0" err="1"/>
              <a:t>Labour</a:t>
            </a:r>
            <a:r>
              <a:rPr lang="en-US" altLang="ja-JP" dirty="0"/>
              <a:t> and Welfare, to implement extra medical checkups or otherwise do as is necessary.</a:t>
            </a:r>
          </a:p>
          <a:p>
            <a:r>
              <a:rPr lang="en-US" altLang="ja-JP" dirty="0"/>
              <a:t>(5)A worker must undergo a medical checkup that the employer implements pursuant to the provisions of the preceding paragraphs; provided, however, that this does not apply if a worker who does not desire to undergo the medical checkup by the physician or dentist designated by the employer undergoes a medical checkup by another physician or dentist that is equivalent to the medical checkup under these provisions, and submits a document to the employer certifying the results</a:t>
            </a:r>
          </a:p>
        </p:txBody>
      </p:sp>
    </p:spTree>
    <p:extLst>
      <p:ext uri="{BB962C8B-B14F-4D97-AF65-F5344CB8AC3E}">
        <p14:creationId xmlns:p14="http://schemas.microsoft.com/office/powerpoint/2010/main" val="19505319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B35A62-0991-4CE3-89D6-C4B12D6D98C4}"/>
              </a:ext>
            </a:extLst>
          </p:cNvPr>
          <p:cNvSpPr>
            <a:spLocks noGrp="1"/>
          </p:cNvSpPr>
          <p:nvPr>
            <p:ph type="title"/>
          </p:nvPr>
        </p:nvSpPr>
        <p:spPr/>
        <p:txBody>
          <a:bodyPr/>
          <a:lstStyle/>
          <a:p>
            <a:r>
              <a:rPr kumimoji="1" lang="en-US" altLang="ja-JP" dirty="0"/>
              <a:t>Employers’ Response to Workers Appearing to Suffer from Mental Illness</a:t>
            </a:r>
            <a:r>
              <a:rPr kumimoji="1" lang="en-US" altLang="ja-JP" sz="4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 (3)</a:t>
            </a:r>
            <a:endParaRPr kumimoji="1" lang="ja-JP" altLang="en-US" dirty="0"/>
          </a:p>
        </p:txBody>
      </p:sp>
      <p:sp>
        <p:nvSpPr>
          <p:cNvPr id="3" name="コンテンツ プレースホルダー 2">
            <a:extLst>
              <a:ext uri="{FF2B5EF4-FFF2-40B4-BE49-F238E27FC236}">
                <a16:creationId xmlns:a16="http://schemas.microsoft.com/office/drawing/2014/main" id="{BFF5AB00-BFBA-4F50-9A1B-A766C31C219F}"/>
              </a:ext>
            </a:extLst>
          </p:cNvPr>
          <p:cNvSpPr>
            <a:spLocks noGrp="1"/>
          </p:cNvSpPr>
          <p:nvPr>
            <p:ph idx="1"/>
          </p:nvPr>
        </p:nvSpPr>
        <p:spPr/>
        <p:txBody>
          <a:bodyPr/>
          <a:lstStyle/>
          <a:p>
            <a:pPr algn="l"/>
            <a:r>
              <a:rPr lang="en-US" altLang="ja-JP" sz="2800" kern="100" dirty="0">
                <a:effectLst/>
                <a:latin typeface="Times New Roman" panose="02020603050405020304" pitchFamily="18" charset="0"/>
                <a:ea typeface="ＭＳ ゴシック" panose="020B0609070205080204" pitchFamily="49" charset="-128"/>
                <a:cs typeface="Times New Roman" panose="02020603050405020304" pitchFamily="18" charset="0"/>
              </a:rPr>
              <a:t>Judgment of the first instance </a:t>
            </a:r>
            <a:endPar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en-US" altLang="ja-JP" sz="2800" kern="100" dirty="0">
                <a:effectLst/>
                <a:latin typeface="Times New Roman" panose="02020603050405020304" pitchFamily="18" charset="0"/>
                <a:ea typeface="ＭＳ 明朝" panose="02020609040205080304" pitchFamily="17" charset="-128"/>
                <a:cs typeface="Times New Roman" panose="02020603050405020304" pitchFamily="18" charset="0"/>
              </a:rPr>
              <a:t>The judgment of the first instance ruled that there was no justifiable or unavoidable reason for X to continue his absence from work, and that the absence in this case constituted “unauthorized absence” in both form and substance.</a:t>
            </a:r>
            <a:endPar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p>
            <a:r>
              <a:rPr lang="en-US" altLang="ja-JP" sz="2800" kern="100" dirty="0">
                <a:effectLst/>
                <a:latin typeface="Times New Roman" panose="02020603050405020304" pitchFamily="18" charset="0"/>
                <a:ea typeface="ＭＳ 明朝" panose="02020609040205080304" pitchFamily="17" charset="-128"/>
              </a:rPr>
              <a:t>In addition, in that the disposition in this case was within the socially acceptable range</a:t>
            </a:r>
            <a:endParaRPr kumimoji="1" lang="ja-JP" altLang="en-US" dirty="0"/>
          </a:p>
        </p:txBody>
      </p:sp>
    </p:spTree>
    <p:extLst>
      <p:ext uri="{BB962C8B-B14F-4D97-AF65-F5344CB8AC3E}">
        <p14:creationId xmlns:p14="http://schemas.microsoft.com/office/powerpoint/2010/main" val="13791472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840357-B30F-43D9-946F-A3A2F5391E88}"/>
              </a:ext>
            </a:extLst>
          </p:cNvPr>
          <p:cNvSpPr>
            <a:spLocks noGrp="1"/>
          </p:cNvSpPr>
          <p:nvPr>
            <p:ph type="title"/>
          </p:nvPr>
        </p:nvSpPr>
        <p:spPr/>
        <p:txBody>
          <a:bodyPr/>
          <a:lstStyle/>
          <a:p>
            <a:r>
              <a:rPr kumimoji="1" lang="en-US" altLang="ja-JP" dirty="0"/>
              <a:t>Employers’ Response to Workers Appearing to Suffer from Mental Illness</a:t>
            </a:r>
            <a:r>
              <a:rPr kumimoji="1" lang="en-US" altLang="ja-JP" sz="4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 (4)</a:t>
            </a:r>
            <a:endParaRPr kumimoji="1" lang="ja-JP" altLang="en-US" dirty="0"/>
          </a:p>
        </p:txBody>
      </p:sp>
      <p:sp>
        <p:nvSpPr>
          <p:cNvPr id="3" name="コンテンツ プレースホルダー 2">
            <a:extLst>
              <a:ext uri="{FF2B5EF4-FFF2-40B4-BE49-F238E27FC236}">
                <a16:creationId xmlns:a16="http://schemas.microsoft.com/office/drawing/2014/main" id="{27AB6466-47C3-454D-9A64-79F0C4D024B8}"/>
              </a:ext>
            </a:extLst>
          </p:cNvPr>
          <p:cNvSpPr>
            <a:spLocks noGrp="1"/>
          </p:cNvSpPr>
          <p:nvPr>
            <p:ph idx="1"/>
          </p:nvPr>
        </p:nvSpPr>
        <p:spPr/>
        <p:txBody>
          <a:bodyPr>
            <a:normAutofit/>
          </a:bodyPr>
          <a:lstStyle/>
          <a:p>
            <a:pPr algn="l"/>
            <a:r>
              <a:rPr lang="en-US" altLang="ja-JP" sz="2800" kern="100" dirty="0">
                <a:effectLst/>
                <a:latin typeface="Times New Roman" panose="02020603050405020304" pitchFamily="18" charset="0"/>
                <a:ea typeface="ＭＳ 明朝" panose="02020609040205080304" pitchFamily="17" charset="-128"/>
                <a:cs typeface="Times New Roman" panose="02020603050405020304" pitchFamily="18" charset="0"/>
              </a:rPr>
              <a:t>The Supreme Court denied the relevance of X’s absence from work as grounds for disciplinary action in this case, just as the judgment of the second instance had done. However, it differed in content from the latter, stating “It is expected that workers who are recognized as remaining absent from work due to this kind of mental illness will continue not to attend work as long as the mental illness persists. Given that the cause and background of the absence was as stated above, therefore, </a:t>
            </a:r>
            <a:endParaRPr kumimoji="1" lang="ja-JP" altLang="en-US" dirty="0"/>
          </a:p>
        </p:txBody>
      </p:sp>
    </p:spTree>
    <p:extLst>
      <p:ext uri="{BB962C8B-B14F-4D97-AF65-F5344CB8AC3E}">
        <p14:creationId xmlns:p14="http://schemas.microsoft.com/office/powerpoint/2010/main" val="28138925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F38EA6-ABC3-1606-D596-FAD8162468B1}"/>
              </a:ext>
            </a:extLst>
          </p:cNvPr>
          <p:cNvSpPr>
            <a:spLocks noGrp="1"/>
          </p:cNvSpPr>
          <p:nvPr>
            <p:ph type="title"/>
          </p:nvPr>
        </p:nvSpPr>
        <p:spPr/>
        <p:txBody>
          <a:bodyPr/>
          <a:lstStyle/>
          <a:p>
            <a:r>
              <a:rPr kumimoji="1" lang="en-US" altLang="ja-JP" dirty="0"/>
              <a:t>Employers’ Response to Workers Appearing to Suffer from Mental Illness</a:t>
            </a:r>
            <a:r>
              <a:rPr kumimoji="1" lang="en-US" altLang="ja-JP" sz="4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 (5)</a:t>
            </a:r>
            <a:endParaRPr kumimoji="1" lang="ja-JP" altLang="en-US" dirty="0"/>
          </a:p>
        </p:txBody>
      </p:sp>
      <p:sp>
        <p:nvSpPr>
          <p:cNvPr id="3" name="コンテンツ プレースホルダー 2">
            <a:extLst>
              <a:ext uri="{FF2B5EF4-FFF2-40B4-BE49-F238E27FC236}">
                <a16:creationId xmlns:a16="http://schemas.microsoft.com/office/drawing/2014/main" id="{E5856380-2885-6094-6171-9FED1925155C}"/>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1" lang="en-US" altLang="ja-JP" sz="2200" b="0" i="0" u="none" strike="noStrike" kern="100" cap="none" spc="0" normalizeH="0" baseline="0" noProof="0" dirty="0">
                <a:ln>
                  <a:noFill/>
                </a:ln>
                <a:solidFill>
                  <a:srgbClr val="FF0000"/>
                </a:solidFill>
                <a:effectLst/>
                <a:uLnTx/>
                <a:uFillTx/>
                <a:latin typeface="Times New Roman" panose="02020603050405020304" pitchFamily="18" charset="0"/>
                <a:ea typeface="ＭＳ 明朝" panose="02020609040205080304" pitchFamily="17" charset="-128"/>
                <a:cs typeface="Times New Roman" panose="02020603050405020304" pitchFamily="18" charset="0"/>
              </a:rPr>
              <a:t>Company Y as the employer should have adopted a response including providing a medical examination </a:t>
            </a:r>
            <a:r>
              <a:rPr kumimoji="1" lang="en-US" altLang="ja-JP" sz="2200" b="0" i="0" u="none" strike="noStrike" kern="100" cap="none" spc="0" normalizeH="0" baseline="0" noProof="0" dirty="0">
                <a:ln>
                  <a:noFill/>
                </a:ln>
                <a:solidFill>
                  <a:prstClr val="black"/>
                </a:solidFill>
                <a:effectLst/>
                <a:uLnTx/>
                <a:uFillTx/>
                <a:latin typeface="Times New Roman" panose="02020603050405020304" pitchFamily="18" charset="0"/>
                <a:ea typeface="ＭＳ 明朝" panose="02020609040205080304" pitchFamily="17" charset="-128"/>
                <a:cs typeface="Times New Roman" panose="02020603050405020304" pitchFamily="18" charset="0"/>
              </a:rPr>
              <a:t>by a psychiatrist (according to the records, Company Y’s work rules appear to include a provision to the effect that, if deemed necessary, an employee can be given emergency medical examination), </a:t>
            </a:r>
            <a:r>
              <a:rPr kumimoji="1" lang="en-US" altLang="ja-JP" sz="2200" b="0" i="0" u="none" strike="noStrike" kern="100" cap="none" spc="0" normalizeH="0" baseline="0" noProof="0" dirty="0">
                <a:ln>
                  <a:noFill/>
                </a:ln>
                <a:solidFill>
                  <a:srgbClr val="FF0000"/>
                </a:solidFill>
                <a:effectLst/>
                <a:uLnTx/>
                <a:uFillTx/>
                <a:latin typeface="Times New Roman" panose="02020603050405020304" pitchFamily="18" charset="0"/>
                <a:ea typeface="ＭＳ 明朝" panose="02020609040205080304" pitchFamily="17" charset="-128"/>
                <a:cs typeface="Times New Roman" panose="02020603050405020304" pitchFamily="18" charset="0"/>
              </a:rPr>
              <a:t>studying dispositions such as leave of absence after recommending treatment if necessary, based partly on the result of said examination, and watching future developments</a:t>
            </a:r>
            <a:r>
              <a:rPr kumimoji="1" lang="en-US" altLang="ja-JP" sz="2200" b="0" i="0" u="none" strike="noStrike" kern="100" cap="none" spc="0" normalizeH="0" baseline="0" noProof="0" dirty="0">
                <a:ln>
                  <a:noFill/>
                </a:ln>
                <a:solidFill>
                  <a:prstClr val="black"/>
                </a:solidFill>
                <a:effectLst/>
                <a:uLnTx/>
                <a:uFillTx/>
                <a:latin typeface="Times New Roman" panose="02020603050405020304" pitchFamily="18" charset="0"/>
                <a:ea typeface="ＭＳ 明朝" panose="02020609040205080304" pitchFamily="17" charset="-128"/>
                <a:cs typeface="Times New Roman" panose="02020603050405020304" pitchFamily="18" charset="0"/>
              </a:rPr>
              <a:t>. However, Company Y did not adopt this kind of response, but imposed the disciplinary action of forced resignation, in that X’s absence from work was immediately assumed to have been taken without permission and without good reason because the reason for X’s failure to attend work was based on a fact that did not exist. This action by Company Y could hardly be described as </a:t>
            </a:r>
            <a:r>
              <a:rPr kumimoji="1" lang="en-US" altLang="ja-JP" sz="2200" b="0" i="0" u="none" strike="noStrike" kern="100" cap="none" spc="0" normalizeH="0" baseline="0" noProof="0" dirty="0">
                <a:ln>
                  <a:noFill/>
                </a:ln>
                <a:solidFill>
                  <a:srgbClr val="FF0000"/>
                </a:solidFill>
                <a:effectLst/>
                <a:uLnTx/>
                <a:uFillTx/>
                <a:latin typeface="Times New Roman" panose="02020603050405020304" pitchFamily="18" charset="0"/>
                <a:ea typeface="ＭＳ 明朝" panose="02020609040205080304" pitchFamily="17" charset="-128"/>
                <a:cs typeface="Times New Roman" panose="02020603050405020304" pitchFamily="18" charset="0"/>
              </a:rPr>
              <a:t>an appropriate response by an employer toward a worker suffering from mental illness</a:t>
            </a:r>
            <a:r>
              <a:rPr kumimoji="1" lang="en-US" altLang="ja-JP" sz="2200" b="0" i="0" u="none" strike="noStrike" kern="100" cap="none" spc="0" normalizeH="0" baseline="0" noProof="0" dirty="0">
                <a:ln>
                  <a:noFill/>
                </a:ln>
                <a:solidFill>
                  <a:prstClr val="black"/>
                </a:solidFill>
                <a:effectLst/>
                <a:uLnTx/>
                <a:uFillTx/>
                <a:latin typeface="Times New Roman" panose="02020603050405020304" pitchFamily="18" charset="0"/>
                <a:ea typeface="ＭＳ 明朝" panose="02020609040205080304" pitchFamily="17" charset="-128"/>
                <a:cs typeface="Times New Roman" panose="02020603050405020304" pitchFamily="18" charset="0"/>
              </a:rPr>
              <a:t>.</a:t>
            </a:r>
            <a:endParaRPr kumimoji="1" lang="ja-JP" altLang="ja-JP" sz="16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5119349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75DDA0-14B2-4566-A3BA-116B13FD6DB6}"/>
              </a:ext>
            </a:extLst>
          </p:cNvPr>
          <p:cNvSpPr>
            <a:spLocks noGrp="1"/>
          </p:cNvSpPr>
          <p:nvPr>
            <p:ph type="title"/>
          </p:nvPr>
        </p:nvSpPr>
        <p:spPr/>
        <p:txBody>
          <a:bodyPr>
            <a:normAutofit/>
          </a:bodyPr>
          <a:lstStyle/>
          <a:p>
            <a:r>
              <a:rPr kumimoji="1" lang="en-US" altLang="ja-JP" sz="4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Employers’ Response to Workers Appearing to Suffer from Mental Illness (6)</a:t>
            </a:r>
            <a:endParaRPr kumimoji="1" lang="ja-JP" altLang="en-US" dirty="0"/>
          </a:p>
        </p:txBody>
      </p:sp>
      <p:sp>
        <p:nvSpPr>
          <p:cNvPr id="3" name="コンテンツ プレースホルダー 2">
            <a:extLst>
              <a:ext uri="{FF2B5EF4-FFF2-40B4-BE49-F238E27FC236}">
                <a16:creationId xmlns:a16="http://schemas.microsoft.com/office/drawing/2014/main" id="{35A959E7-CA9B-400B-8351-96F44BF18B30}"/>
              </a:ext>
            </a:extLst>
          </p:cNvPr>
          <p:cNvSpPr>
            <a:spLocks noGrp="1"/>
          </p:cNvSpPr>
          <p:nvPr>
            <p:ph idx="1"/>
          </p:nvPr>
        </p:nvSpPr>
        <p:spPr/>
        <p:txBody>
          <a:bodyPr/>
          <a:lstStyle/>
          <a:p>
            <a:pPr algn="l"/>
            <a:r>
              <a:rPr lang="en-US" altLang="ja-JP" sz="2800" kern="100" dirty="0">
                <a:effectLst/>
                <a:latin typeface="Times New Roman" panose="02020603050405020304" pitchFamily="18" charset="0"/>
                <a:ea typeface="ＭＳ 明朝" panose="02020609040205080304" pitchFamily="17" charset="-128"/>
                <a:cs typeface="Times New Roman" panose="02020603050405020304" pitchFamily="18" charset="0"/>
              </a:rPr>
              <a:t>“In that case, under such circumstances, it can only be construed that X’s absence from work did not constitute unauthorized absence without good reason, as grounds for disciplinary action prescribed in the work rules. As such, this disposition, which was imposed because said absence was deemed to constitute grounds for disciplinary action, lacks the grounds for disciplinary action prescribed in the work rules, and must therefore be declared invalid.”</a:t>
            </a:r>
            <a:endPar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11354888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370BBF-5526-4DA4-B97F-A3CBB8C73443}"/>
              </a:ext>
            </a:extLst>
          </p:cNvPr>
          <p:cNvSpPr>
            <a:spLocks noGrp="1"/>
          </p:cNvSpPr>
          <p:nvPr>
            <p:ph type="title"/>
          </p:nvPr>
        </p:nvSpPr>
        <p:spPr/>
        <p:txBody>
          <a:bodyPr/>
          <a:lstStyle/>
          <a:p>
            <a:r>
              <a:rPr lang="fr-FR" altLang="ja-JP" sz="4400" b="1" u="sng" dirty="0">
                <a:solidFill>
                  <a:srgbClr val="000000"/>
                </a:solidFill>
                <a:effectLst/>
                <a:latin typeface="Times New Roman" panose="02020603050405020304" pitchFamily="18" charset="0"/>
                <a:ea typeface="Times New Roman" panose="02020603050405020304" pitchFamily="18" charset="0"/>
              </a:rPr>
              <a:t>Covid Impact </a:t>
            </a:r>
            <a:endParaRPr kumimoji="1" lang="ja-JP" altLang="en-US" dirty="0"/>
          </a:p>
        </p:txBody>
      </p:sp>
      <p:sp>
        <p:nvSpPr>
          <p:cNvPr id="3" name="コンテンツ プレースホルダー 2">
            <a:extLst>
              <a:ext uri="{FF2B5EF4-FFF2-40B4-BE49-F238E27FC236}">
                <a16:creationId xmlns:a16="http://schemas.microsoft.com/office/drawing/2014/main" id="{ABBAD584-D801-405D-B854-5FC249CE9C19}"/>
              </a:ext>
            </a:extLst>
          </p:cNvPr>
          <p:cNvSpPr>
            <a:spLocks noGrp="1"/>
          </p:cNvSpPr>
          <p:nvPr>
            <p:ph idx="1"/>
          </p:nvPr>
        </p:nvSpPr>
        <p:spPr/>
        <p:txBody>
          <a:bodyPr/>
          <a:lstStyle/>
          <a:p>
            <a:pPr indent="449580" algn="just"/>
            <a:r>
              <a:rPr lang="en-US" altLang="ja-JP"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general, has law about mental health changed after the pandemic?</a:t>
            </a:r>
            <a:endParaRPr lang="ja-JP" altLang="ja-JP" sz="2800" dirty="0">
              <a:effectLst/>
              <a:latin typeface="Calibri" panose="020F0502020204030204" pitchFamily="34" charset="0"/>
              <a:ea typeface="游明朝" panose="02020400000000000000" pitchFamily="18" charset="-128"/>
              <a:cs typeface="Times New Roman" panose="02020603050405020304" pitchFamily="18" charset="0"/>
            </a:endParaRPr>
          </a:p>
          <a:p>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401662796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B91499-7113-4C42-BA0B-59E5269A2669}"/>
              </a:ext>
            </a:extLst>
          </p:cNvPr>
          <p:cNvSpPr>
            <a:spLocks noGrp="1"/>
          </p:cNvSpPr>
          <p:nvPr>
            <p:ph type="title"/>
          </p:nvPr>
        </p:nvSpPr>
        <p:spPr/>
        <p:txBody>
          <a:bodyPr/>
          <a:lstStyle/>
          <a:p>
            <a:r>
              <a:rPr lang="fr-FR" altLang="ja-JP" sz="4400" b="1" u="sng" dirty="0">
                <a:solidFill>
                  <a:srgbClr val="000000"/>
                </a:solidFill>
                <a:effectLst/>
                <a:latin typeface="Times New Roman" panose="02020603050405020304" pitchFamily="18" charset="0"/>
                <a:ea typeface="Times New Roman" panose="02020603050405020304" pitchFamily="18" charset="0"/>
              </a:rPr>
              <a:t>Actors and tools</a:t>
            </a:r>
            <a:r>
              <a:rPr lang="fr-FR" altLang="ja-JP" sz="4400" b="1" dirty="0">
                <a:solidFill>
                  <a:srgbClr val="000000"/>
                </a:solidFill>
                <a:effectLst/>
                <a:latin typeface="Times New Roman" panose="02020603050405020304" pitchFamily="18" charset="0"/>
                <a:ea typeface="Times New Roman" panose="02020603050405020304" pitchFamily="18" charset="0"/>
              </a:rPr>
              <a:t> </a:t>
            </a:r>
            <a:endParaRPr kumimoji="1" lang="ja-JP" altLang="en-US" dirty="0"/>
          </a:p>
        </p:txBody>
      </p:sp>
      <p:sp>
        <p:nvSpPr>
          <p:cNvPr id="3" name="コンテンツ プレースホルダー 2">
            <a:extLst>
              <a:ext uri="{FF2B5EF4-FFF2-40B4-BE49-F238E27FC236}">
                <a16:creationId xmlns:a16="http://schemas.microsoft.com/office/drawing/2014/main" id="{2CB489B9-C66D-4469-861B-A48FBFA620F6}"/>
              </a:ext>
            </a:extLst>
          </p:cNvPr>
          <p:cNvSpPr>
            <a:spLocks noGrp="1"/>
          </p:cNvSpPr>
          <p:nvPr>
            <p:ph idx="1"/>
          </p:nvPr>
        </p:nvSpPr>
        <p:spPr/>
        <p:txBody>
          <a:bodyPr/>
          <a:lstStyle/>
          <a:p>
            <a:pPr marL="685800" algn="just"/>
            <a:r>
              <a:rPr lang="en-US" altLang="ja-JP"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is the concrete role of Health officers in preventing risks? </a:t>
            </a:r>
            <a:r>
              <a:rPr lang="fr-FR" altLang="ja-JP"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Are they effective actors of prevention?</a:t>
            </a:r>
          </a:p>
          <a:p>
            <a:pPr marL="6858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1" lang="en-US" altLang="ja-JP"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What is the outcome of the « industrial accident prevention plan »?</a:t>
            </a:r>
            <a:endParaRPr kumimoji="1" lang="ja-JP" altLang="ja-JP" sz="2800" b="0" i="0" u="none" strike="noStrike" kern="1200" cap="none" spc="0" normalizeH="0" baseline="0" noProof="0" dirty="0">
              <a:ln>
                <a:noFill/>
              </a:ln>
              <a:solidFill>
                <a:prstClr val="black"/>
              </a:solidFill>
              <a:effectLst/>
              <a:uLnTx/>
              <a:uFillTx/>
              <a:latin typeface="Calibri" panose="020F0502020204030204" pitchFamily="34" charset="0"/>
              <a:ea typeface="游明朝" panose="02020400000000000000" pitchFamily="18" charset="-128"/>
              <a:cs typeface="Times New Roman" panose="02020603050405020304" pitchFamily="18" charset="0"/>
            </a:endParaRPr>
          </a:p>
          <a:p>
            <a:pPr marL="685800" algn="just"/>
            <a:endParaRPr lang="ja-JP" altLang="ja-JP" sz="2800" dirty="0">
              <a:effectLst/>
              <a:latin typeface="Calibri" panose="020F0502020204030204" pitchFamily="34" charset="0"/>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16232155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BAC129-E215-4A49-95C9-8FED1F10F639}"/>
              </a:ext>
            </a:extLst>
          </p:cNvPr>
          <p:cNvSpPr>
            <a:spLocks noGrp="1"/>
          </p:cNvSpPr>
          <p:nvPr>
            <p:ph type="title"/>
          </p:nvPr>
        </p:nvSpPr>
        <p:spPr/>
        <p:txBody>
          <a:bodyPr>
            <a:normAutofit/>
          </a:bodyPr>
          <a:lstStyle/>
          <a:p>
            <a:r>
              <a:rPr kumimoji="1" lang="en-US" altLang="ja-JP" dirty="0"/>
              <a:t>Is Japanese system effective? (1)</a:t>
            </a:r>
            <a:endParaRPr kumimoji="1" lang="ja-JP" altLang="en-US" dirty="0"/>
          </a:p>
        </p:txBody>
      </p:sp>
      <p:sp>
        <p:nvSpPr>
          <p:cNvPr id="3" name="コンテンツ プレースホルダー 2">
            <a:extLst>
              <a:ext uri="{FF2B5EF4-FFF2-40B4-BE49-F238E27FC236}">
                <a16:creationId xmlns:a16="http://schemas.microsoft.com/office/drawing/2014/main" id="{D67541FC-CB0E-410F-B3DD-2DB022B7094A}"/>
              </a:ext>
            </a:extLst>
          </p:cNvPr>
          <p:cNvSpPr>
            <a:spLocks noGrp="1"/>
          </p:cNvSpPr>
          <p:nvPr>
            <p:ph idx="1"/>
          </p:nvPr>
        </p:nvSpPr>
        <p:spPr/>
        <p:txBody>
          <a:bodyPr/>
          <a:lstStyle/>
          <a:p>
            <a:r>
              <a:rPr kumimoji="1" lang="en-US" altLang="ja-JP" dirty="0"/>
              <a:t>How many cases did the labor standards offices pay insurance benefit to the employees suffering mental illness arising from employment (or their survivors) in each year ?</a:t>
            </a:r>
          </a:p>
          <a:p>
            <a:pPr algn="just"/>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2000 35         </a:t>
            </a:r>
            <a:r>
              <a:rPr lang="en-US" altLang="ja-JP" sz="1800" kern="0" dirty="0" err="1">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Dentsu</a:t>
            </a:r>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 Case (Damage Claim)</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2001 70</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2002 100       Comprehensive Program got the Prevention of Health Impairment Due to Overwork</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2003 108</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2004 130</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2005 127      Amendment of Occupational(Industrial) Safety and Health Act (Article 66-8, Article 66-9)</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2006 205</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2007 268</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lang="en-US" altLang="ja-JP" dirty="0"/>
          </a:p>
        </p:txBody>
      </p:sp>
    </p:spTree>
    <p:extLst>
      <p:ext uri="{BB962C8B-B14F-4D97-AF65-F5344CB8AC3E}">
        <p14:creationId xmlns:p14="http://schemas.microsoft.com/office/powerpoint/2010/main" val="14103117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6FA587-8ECA-4002-AEF9-60C4521B40D4}"/>
              </a:ext>
            </a:extLst>
          </p:cNvPr>
          <p:cNvSpPr>
            <a:spLocks noGrp="1"/>
          </p:cNvSpPr>
          <p:nvPr>
            <p:ph type="title"/>
          </p:nvPr>
        </p:nvSpPr>
        <p:spPr/>
        <p:txBody>
          <a:bodyPr/>
          <a:lstStyle/>
          <a:p>
            <a:r>
              <a:rPr kumimoji="1" lang="en-US" altLang="ja-JP" dirty="0"/>
              <a:t>Is Japanese system effective? (2)</a:t>
            </a:r>
            <a:endParaRPr kumimoji="1" lang="ja-JP" altLang="en-US" dirty="0"/>
          </a:p>
        </p:txBody>
      </p:sp>
      <p:sp>
        <p:nvSpPr>
          <p:cNvPr id="3" name="コンテンツ プレースホルダー 2">
            <a:extLst>
              <a:ext uri="{FF2B5EF4-FFF2-40B4-BE49-F238E27FC236}">
                <a16:creationId xmlns:a16="http://schemas.microsoft.com/office/drawing/2014/main" id="{1B6DB1E2-CDF0-4CD9-B691-AC46F5DDB42C}"/>
              </a:ext>
            </a:extLst>
          </p:cNvPr>
          <p:cNvSpPr>
            <a:spLocks noGrp="1"/>
          </p:cNvSpPr>
          <p:nvPr>
            <p:ph idx="1"/>
          </p:nvPr>
        </p:nvSpPr>
        <p:spPr/>
        <p:txBody>
          <a:bodyPr>
            <a:normAutofit fontScale="92500" lnSpcReduction="20000"/>
          </a:bodyPr>
          <a:lstStyle/>
          <a:p>
            <a:pPr algn="just"/>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2008 269</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2009 234</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2010 308</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2011 325</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2012 475     Hewlett-Packard Japan Case (Validity of Dismissal)</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2013 436</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2014 497     Act Promoting Measures to Prevent Death and Injury from Overwork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2015 472     Examination for Assessing the Degree of Psychological Burden (Art. 66-9)</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2016 498</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2017 506(suicide 98)</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2018 465(suicide 76)</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2019 509(suicide 88)     The Act to Prevent “Power Harassment” (CLPPA)</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2020 608(suicide 81)</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0" dirty="0">
                <a:solidFill>
                  <a:srgbClr val="000000"/>
                </a:solidFill>
                <a:effectLst/>
                <a:latin typeface="Times New Roman" panose="02020603050405020304" pitchFamily="18" charset="0"/>
                <a:ea typeface="游明朝" panose="02020400000000000000" pitchFamily="18" charset="-128"/>
                <a:cs typeface="Times New Roman" panose="02020603050405020304" pitchFamily="18" charset="0"/>
              </a:rPr>
              <a:t>2021 629 (suicide 79)</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37845234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AC6182-6648-4680-BFFF-B824D43DC2E4}"/>
              </a:ext>
            </a:extLst>
          </p:cNvPr>
          <p:cNvSpPr>
            <a:spLocks noGrp="1"/>
          </p:cNvSpPr>
          <p:nvPr>
            <p:ph type="title"/>
          </p:nvPr>
        </p:nvSpPr>
        <p:spPr/>
        <p:txBody>
          <a:bodyPr/>
          <a:lstStyle/>
          <a:p>
            <a:r>
              <a:rPr kumimoji="1" lang="en-US" altLang="ja-JP" dirty="0"/>
              <a:t>Role </a:t>
            </a:r>
            <a:r>
              <a:rPr lang="en-US" altLang="ja-JP" dirty="0"/>
              <a:t>o</a:t>
            </a:r>
            <a:r>
              <a:rPr kumimoji="1" lang="en-US" altLang="ja-JP" dirty="0"/>
              <a:t>f Employers (1) </a:t>
            </a:r>
            <a:endParaRPr kumimoji="1" lang="ja-JP" altLang="en-US" dirty="0"/>
          </a:p>
        </p:txBody>
      </p:sp>
      <p:sp>
        <p:nvSpPr>
          <p:cNvPr id="3" name="コンテンツ プレースホルダー 2">
            <a:extLst>
              <a:ext uri="{FF2B5EF4-FFF2-40B4-BE49-F238E27FC236}">
                <a16:creationId xmlns:a16="http://schemas.microsoft.com/office/drawing/2014/main" id="{C363E118-ED1E-482C-AC18-E480D52CA733}"/>
              </a:ext>
            </a:extLst>
          </p:cNvPr>
          <p:cNvSpPr>
            <a:spLocks noGrp="1"/>
          </p:cNvSpPr>
          <p:nvPr>
            <p:ph idx="1"/>
          </p:nvPr>
        </p:nvSpPr>
        <p:spPr/>
        <p:txBody>
          <a:bodyPr>
            <a:normAutofit fontScale="85000" lnSpcReduction="20000"/>
          </a:bodyPr>
          <a:lstStyle/>
          <a:p>
            <a:r>
              <a:rPr lang="en-US" altLang="ja-JP" dirty="0"/>
              <a:t>First, as I discussed in Part III, it is unlikely that victims will take wrongdoers to court, considering that wrongdoers who intentionally engage in power harassment and bullying typically </a:t>
            </a:r>
            <a:r>
              <a:rPr lang="en-US" altLang="ja-JP" dirty="0">
                <a:solidFill>
                  <a:srgbClr val="FF0000"/>
                </a:solidFill>
              </a:rPr>
              <a:t>target weak workers </a:t>
            </a:r>
            <a:r>
              <a:rPr lang="en-US" altLang="ja-JP" dirty="0"/>
              <a:t>who cannot do so. Therefore, it is </a:t>
            </a:r>
            <a:r>
              <a:rPr lang="en-US" altLang="ja-JP" dirty="0">
                <a:solidFill>
                  <a:srgbClr val="FF0000"/>
                </a:solidFill>
              </a:rPr>
              <a:t>more effective to enable victims to consult with services that are more accessible </a:t>
            </a:r>
            <a:r>
              <a:rPr lang="en-US" altLang="ja-JP" dirty="0"/>
              <a:t>than a court of law, encourage co-workers to support workers who suffer from power harassment, and create ethical workplaces where wrongdoers give up engaging in power harassment or bullying. If employers lead with solid </a:t>
            </a:r>
            <a:r>
              <a:rPr lang="en-US" altLang="ja-JP" dirty="0">
                <a:solidFill>
                  <a:srgbClr val="FF0000"/>
                </a:solidFill>
              </a:rPr>
              <a:t>guidelines</a:t>
            </a:r>
            <a:r>
              <a:rPr lang="en-US" altLang="ja-JP" dirty="0"/>
              <a:t> for eradicating power harassment, </a:t>
            </a:r>
            <a:r>
              <a:rPr lang="en-US" altLang="ja-JP" dirty="0">
                <a:solidFill>
                  <a:srgbClr val="FF0000"/>
                </a:solidFill>
              </a:rPr>
              <a:t>encourage workers to contribute to the fulfillment of those guidelines</a:t>
            </a:r>
            <a:r>
              <a:rPr lang="en-US" altLang="ja-JP" dirty="0"/>
              <a:t>, implement preventative measures that include specifying that </a:t>
            </a:r>
            <a:r>
              <a:rPr lang="en-US" altLang="ja-JP" dirty="0">
                <a:solidFill>
                  <a:srgbClr val="FF0000"/>
                </a:solidFill>
              </a:rPr>
              <a:t>disciplinary action will be imposed on wrongdoers</a:t>
            </a:r>
            <a:r>
              <a:rPr lang="en-US" altLang="ja-JP" dirty="0"/>
              <a:t>, and indicate explicitly that neither wrongdoers themselves nor those who facilitate harassment will be tolerated, the result will be a higher likelihood that wrongdoers will be called out and the possibility that they will correct their behaviors to avoid being subjected to disciplinary action or another disadvantage</a:t>
            </a:r>
            <a:endParaRPr kumimoji="1" lang="ja-JP" altLang="en-US" dirty="0"/>
          </a:p>
        </p:txBody>
      </p:sp>
    </p:spTree>
    <p:extLst>
      <p:ext uri="{BB962C8B-B14F-4D97-AF65-F5344CB8AC3E}">
        <p14:creationId xmlns:p14="http://schemas.microsoft.com/office/powerpoint/2010/main" val="338484162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248E09-0896-4296-82B3-83BC7A4072C2}"/>
              </a:ext>
            </a:extLst>
          </p:cNvPr>
          <p:cNvSpPr>
            <a:spLocks noGrp="1"/>
          </p:cNvSpPr>
          <p:nvPr>
            <p:ph type="title"/>
          </p:nvPr>
        </p:nvSpPr>
        <p:spPr/>
        <p:txBody>
          <a:bodyPr/>
          <a:lstStyle/>
          <a:p>
            <a:r>
              <a:rPr kumimoji="1" lang="en-US" altLang="ja-JP" dirty="0"/>
              <a:t>Role of Employers (2)</a:t>
            </a:r>
            <a:endParaRPr kumimoji="1" lang="ja-JP" altLang="en-US" dirty="0"/>
          </a:p>
        </p:txBody>
      </p:sp>
      <p:sp>
        <p:nvSpPr>
          <p:cNvPr id="3" name="コンテンツ プレースホルダー 2">
            <a:extLst>
              <a:ext uri="{FF2B5EF4-FFF2-40B4-BE49-F238E27FC236}">
                <a16:creationId xmlns:a16="http://schemas.microsoft.com/office/drawing/2014/main" id="{F36DB53E-D2E2-4078-ABAF-4976EF96BEEB}"/>
              </a:ext>
            </a:extLst>
          </p:cNvPr>
          <p:cNvSpPr>
            <a:spLocks noGrp="1"/>
          </p:cNvSpPr>
          <p:nvPr>
            <p:ph idx="1"/>
          </p:nvPr>
        </p:nvSpPr>
        <p:spPr/>
        <p:txBody>
          <a:bodyPr>
            <a:normAutofit fontScale="77500" lnSpcReduction="20000"/>
          </a:bodyPr>
          <a:lstStyle/>
          <a:p>
            <a:r>
              <a:rPr lang="en-US" altLang="ja-JP" dirty="0"/>
              <a:t>Secondly, as I described in Part III-2, there are cases when people who are identified as wrongdoers see themselves as </a:t>
            </a:r>
            <a:r>
              <a:rPr lang="en-US" altLang="ja-JP" dirty="0">
                <a:solidFill>
                  <a:srgbClr val="FF0000"/>
                </a:solidFill>
              </a:rPr>
              <a:t>(A)</a:t>
            </a:r>
            <a:r>
              <a:rPr lang="en-US" altLang="ja-JP" dirty="0"/>
              <a:t> “relieving the tension by making jokes for a change,” </a:t>
            </a:r>
            <a:r>
              <a:rPr lang="en-US" altLang="ja-JP" dirty="0">
                <a:solidFill>
                  <a:srgbClr val="FF0000"/>
                </a:solidFill>
              </a:rPr>
              <a:t>(B)</a:t>
            </a:r>
            <a:r>
              <a:rPr lang="en-US" altLang="ja-JP" dirty="0"/>
              <a:t> “strictly reprimanding people with problematic behaviors to make them reflect on their actions and prevent a recurrence,” or </a:t>
            </a:r>
            <a:r>
              <a:rPr lang="en-US" altLang="ja-JP" dirty="0">
                <a:solidFill>
                  <a:srgbClr val="FF0000"/>
                </a:solidFill>
              </a:rPr>
              <a:t>(C)</a:t>
            </a:r>
            <a:r>
              <a:rPr lang="en-US" altLang="ja-JP" dirty="0"/>
              <a:t> “giving strict instruction to shape new or inexperienced people into fully qualified workers” and thereby contributing to the workplace and serving the role of supervisor, manager, or mentor. </a:t>
            </a:r>
            <a:r>
              <a:rPr lang="en-US" altLang="ja-JP" dirty="0">
                <a:solidFill>
                  <a:srgbClr val="FF0000"/>
                </a:solidFill>
              </a:rPr>
              <a:t>Employers must change the cognition of such wrongdoers by pointing out to them the possibility that their actions could be considered torts or power harassment. </a:t>
            </a:r>
            <a:r>
              <a:rPr lang="en-US" altLang="ja-JP" dirty="0"/>
              <a:t>However, given that it cannot be judged whether an act is illegal or not without taking such detailed and concrete circumstances into account, there is a need to study and learn what constitutes unlawful acts based on the specific circumstances of each workplace when doing so. An effective way of approaching this is for employers to share information throughout the workplace and perform an active role in helping employees deepen their understanding of power harassment, rather than leaving the matter to individuals’ self-initiative</a:t>
            </a:r>
            <a:endParaRPr kumimoji="1" lang="ja-JP" altLang="en-US" dirty="0"/>
          </a:p>
        </p:txBody>
      </p:sp>
    </p:spTree>
    <p:extLst>
      <p:ext uri="{BB962C8B-B14F-4D97-AF65-F5344CB8AC3E}">
        <p14:creationId xmlns:p14="http://schemas.microsoft.com/office/powerpoint/2010/main" val="191164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82BB0F-DA93-190C-5B12-2CEDE8C973D0}"/>
              </a:ext>
            </a:extLst>
          </p:cNvPr>
          <p:cNvSpPr>
            <a:spLocks noGrp="1"/>
          </p:cNvSpPr>
          <p:nvPr>
            <p:ph type="title"/>
          </p:nvPr>
        </p:nvSpPr>
        <p:spPr/>
        <p:txBody>
          <a:bodyPr/>
          <a:lstStyle/>
          <a:p>
            <a:r>
              <a:rPr kumimoji="1" lang="en-US" altLang="ja-JP" dirty="0"/>
              <a:t>Industrial Safety and Health Act </a:t>
            </a:r>
            <a:br>
              <a:rPr kumimoji="1" lang="en-US" altLang="ja-JP" dirty="0"/>
            </a:br>
            <a:r>
              <a:rPr kumimoji="1" lang="en-US" altLang="ja-JP" dirty="0"/>
              <a:t>– Medical Examination (3)</a:t>
            </a:r>
            <a:endParaRPr kumimoji="1" lang="ja-JP" altLang="en-US" dirty="0"/>
          </a:p>
        </p:txBody>
      </p:sp>
      <p:sp>
        <p:nvSpPr>
          <p:cNvPr id="3" name="コンテンツ プレースホルダー 2">
            <a:extLst>
              <a:ext uri="{FF2B5EF4-FFF2-40B4-BE49-F238E27FC236}">
                <a16:creationId xmlns:a16="http://schemas.microsoft.com/office/drawing/2014/main" id="{2A648064-8D43-55C4-61A0-AF032A71D243}"/>
              </a:ext>
            </a:extLst>
          </p:cNvPr>
          <p:cNvSpPr>
            <a:spLocks noGrp="1"/>
          </p:cNvSpPr>
          <p:nvPr>
            <p:ph idx="1"/>
          </p:nvPr>
        </p:nvSpPr>
        <p:spPr/>
        <p:txBody>
          <a:bodyPr>
            <a:normAutofit fontScale="92500" lnSpcReduction="20000"/>
          </a:bodyPr>
          <a:lstStyle/>
          <a:p>
            <a:r>
              <a:rPr lang="en-US" altLang="ja-JP" dirty="0"/>
              <a:t>(Submission of the Results of Self-Initiated Medical Checkups)</a:t>
            </a:r>
          </a:p>
          <a:p>
            <a:r>
              <a:rPr lang="en-US" altLang="ja-JP" dirty="0"/>
              <a:t>Article 66-2A worker engaged in work between 10 p.m. and 5 a.m. (or 11 p.m. to 6 a.m. for the area or period designated by the Minister of Health, </a:t>
            </a:r>
            <a:r>
              <a:rPr lang="en-US" altLang="ja-JP" dirty="0" err="1"/>
              <a:t>Labour</a:t>
            </a:r>
            <a:r>
              <a:rPr lang="en-US" altLang="ja-JP" dirty="0"/>
              <a:t> and Welfare as required; hereinafter referred to as "night work") whose frequency of night work and other particulars fall under the requirements provided for by Order of the Ministry of Health, </a:t>
            </a:r>
            <a:r>
              <a:rPr lang="en-US" altLang="ja-JP" dirty="0" err="1"/>
              <a:t>Labour</a:t>
            </a:r>
            <a:r>
              <a:rPr lang="en-US" altLang="ja-JP" dirty="0"/>
              <a:t> and Welfare in consideration of helping to maintain the health of workers engaged in night work, may submit to the employer a document certifying the results of a medical checkup that the worker has undergone at the worker's own initiative (this excludes a medical checkup as referred to in the proviso of paragraph (5) of the preceding Article), pursuant to Order of the Ministry of Health, </a:t>
            </a:r>
            <a:r>
              <a:rPr lang="en-US" altLang="ja-JP" dirty="0" err="1"/>
              <a:t>Labour</a:t>
            </a:r>
            <a:r>
              <a:rPr lang="en-US" altLang="ja-JP" dirty="0"/>
              <a:t> and Welfare.</a:t>
            </a:r>
          </a:p>
        </p:txBody>
      </p:sp>
    </p:spTree>
    <p:extLst>
      <p:ext uri="{BB962C8B-B14F-4D97-AF65-F5344CB8AC3E}">
        <p14:creationId xmlns:p14="http://schemas.microsoft.com/office/powerpoint/2010/main" val="352902768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04846E-F82E-453A-8429-01026AF8081C}"/>
              </a:ext>
            </a:extLst>
          </p:cNvPr>
          <p:cNvSpPr>
            <a:spLocks noGrp="1"/>
          </p:cNvSpPr>
          <p:nvPr>
            <p:ph type="title"/>
          </p:nvPr>
        </p:nvSpPr>
        <p:spPr/>
        <p:txBody>
          <a:bodyPr/>
          <a:lstStyle/>
          <a:p>
            <a:r>
              <a:rPr kumimoji="1" lang="en-US" altLang="ja-JP" dirty="0"/>
              <a:t>Role of Employers (3)</a:t>
            </a:r>
            <a:endParaRPr kumimoji="1" lang="ja-JP" altLang="en-US" dirty="0"/>
          </a:p>
        </p:txBody>
      </p:sp>
      <p:sp>
        <p:nvSpPr>
          <p:cNvPr id="3" name="コンテンツ プレースホルダー 2">
            <a:extLst>
              <a:ext uri="{FF2B5EF4-FFF2-40B4-BE49-F238E27FC236}">
                <a16:creationId xmlns:a16="http://schemas.microsoft.com/office/drawing/2014/main" id="{6A12076C-1F41-4BCD-B911-D4B1A82EF1C2}"/>
              </a:ext>
            </a:extLst>
          </p:cNvPr>
          <p:cNvSpPr>
            <a:spLocks noGrp="1"/>
          </p:cNvSpPr>
          <p:nvPr>
            <p:ph idx="1"/>
          </p:nvPr>
        </p:nvSpPr>
        <p:spPr/>
        <p:txBody>
          <a:bodyPr>
            <a:normAutofit fontScale="77500" lnSpcReduction="20000"/>
          </a:bodyPr>
          <a:lstStyle/>
          <a:p>
            <a:r>
              <a:rPr lang="en-US" altLang="ja-JP" dirty="0"/>
              <a:t>Thirdly, there is the possibility that employers simply highly regard workers who claim (A), (B), or (C), without looking at their behaviors objectively, and leave them to be. The provisions for obligations to take measures will likely be effective in </a:t>
            </a:r>
            <a:r>
              <a:rPr lang="en-US" altLang="ja-JP" dirty="0">
                <a:solidFill>
                  <a:srgbClr val="FF0000"/>
                </a:solidFill>
              </a:rPr>
              <a:t>encouraging employers to rethink this posture</a:t>
            </a:r>
            <a:r>
              <a:rPr lang="en-US" altLang="ja-JP" dirty="0"/>
              <a:t>. </a:t>
            </a:r>
          </a:p>
          <a:p>
            <a:r>
              <a:rPr lang="en-US" altLang="ja-JP" dirty="0"/>
              <a:t>Fourthly, there is the point that </a:t>
            </a:r>
            <a:r>
              <a:rPr lang="en-US" altLang="ja-JP" dirty="0">
                <a:solidFill>
                  <a:srgbClr val="FF0000"/>
                </a:solidFill>
              </a:rPr>
              <a:t>when employers are overly concerned about business success or work efficiency, this can place long working hours and excessive workloads on workers and unbalance them physically and mentally</a:t>
            </a:r>
            <a:r>
              <a:rPr lang="en-US" altLang="ja-JP" dirty="0"/>
              <a:t>. While indirect, this situation can create a breeding ground for bullying and power harassment. Employers must ensure that workers who become exhausted in a workplace disrupted by long working hours or other factors do not turn to bullying to take out their frustration with others or release stress.  As was stated in the Labor Policy Council’s report</a:t>
            </a:r>
            <a:r>
              <a:rPr lang="en-US" altLang="ja-JP" dirty="0">
                <a:solidFill>
                  <a:srgbClr val="FF0000"/>
                </a:solidFill>
              </a:rPr>
              <a:t>, improving workplace environments eliminates the factors behind power harassment </a:t>
            </a:r>
            <a:r>
              <a:rPr lang="en-US" altLang="ja-JP" dirty="0"/>
              <a:t>and is a desirable action for employers to take. The ideal path forward is to effectively reduce mental disorders among workers and resulting suicides by implementing measures to decrease long working hours and excessive stress and, simultaneously, measures to prevent power harassment.</a:t>
            </a:r>
            <a:endParaRPr kumimoji="1" lang="ja-JP" altLang="en-US" dirty="0"/>
          </a:p>
        </p:txBody>
      </p:sp>
    </p:spTree>
    <p:extLst>
      <p:ext uri="{BB962C8B-B14F-4D97-AF65-F5344CB8AC3E}">
        <p14:creationId xmlns:p14="http://schemas.microsoft.com/office/powerpoint/2010/main" val="16734656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0B7035-4956-1533-CB31-BCE54B842378}"/>
              </a:ext>
            </a:extLst>
          </p:cNvPr>
          <p:cNvSpPr>
            <a:spLocks noGrp="1"/>
          </p:cNvSpPr>
          <p:nvPr>
            <p:ph type="title"/>
          </p:nvPr>
        </p:nvSpPr>
        <p:spPr/>
        <p:txBody>
          <a:bodyPr/>
          <a:lstStyle/>
          <a:p>
            <a:r>
              <a:rPr kumimoji="1" lang="en-US" altLang="ja-JP" dirty="0"/>
              <a:t>Medical Doctors and Working Hours (1)</a:t>
            </a:r>
            <a:endParaRPr kumimoji="1" lang="ja-JP" altLang="en-US" dirty="0"/>
          </a:p>
        </p:txBody>
      </p:sp>
      <p:sp>
        <p:nvSpPr>
          <p:cNvPr id="3" name="コンテンツ プレースホルダー 2">
            <a:extLst>
              <a:ext uri="{FF2B5EF4-FFF2-40B4-BE49-F238E27FC236}">
                <a16:creationId xmlns:a16="http://schemas.microsoft.com/office/drawing/2014/main" id="{C1A8B578-0BDF-1573-783D-CF4AD91C0625}"/>
              </a:ext>
            </a:extLst>
          </p:cNvPr>
          <p:cNvSpPr>
            <a:spLocks noGrp="1"/>
          </p:cNvSpPr>
          <p:nvPr>
            <p:ph idx="1"/>
          </p:nvPr>
        </p:nvSpPr>
        <p:spPr/>
        <p:txBody>
          <a:bodyPr>
            <a:normAutofit fontScale="92500" lnSpcReduction="20000"/>
          </a:bodyPr>
          <a:lstStyle/>
          <a:p>
            <a:r>
              <a:rPr kumimoji="1" lang="en-US" altLang="ja-JP" dirty="0"/>
              <a:t>Labor Standards Act</a:t>
            </a:r>
          </a:p>
          <a:p>
            <a:r>
              <a:rPr lang="en-US" altLang="ja-JP" dirty="0"/>
              <a:t>Article 36(1)Notwithstanding the provisions on working hours in Articles 32 through 32-5 and Article 40 (hereinafter in this Article referred to as "working hours") and the provisions on days off in the preceding Article (hereinafter in this Article referred to as "days off"), </a:t>
            </a:r>
            <a:r>
              <a:rPr lang="en-US" altLang="ja-JP" dirty="0">
                <a:solidFill>
                  <a:srgbClr val="FF0000"/>
                </a:solidFill>
              </a:rPr>
              <a:t>if an employer has concluded a written agreement with the labor union</a:t>
            </a:r>
            <a:r>
              <a:rPr lang="en-US" altLang="ja-JP" dirty="0"/>
              <a:t> that has been organized by a majority of the workers at that workplace, if there is one, or with a person representing a majority of the workers at that workplace, if there is no such union, and has filed a notification of this agreement with the relevant government agency pursuant to the provisions of Order of the Ministry of Health, </a:t>
            </a:r>
            <a:r>
              <a:rPr lang="en-US" altLang="ja-JP" dirty="0" err="1"/>
              <a:t>Labour</a:t>
            </a:r>
            <a:r>
              <a:rPr lang="en-US" altLang="ja-JP" dirty="0"/>
              <a:t> and Welfare, </a:t>
            </a:r>
            <a:r>
              <a:rPr lang="en-US" altLang="ja-JP" dirty="0">
                <a:solidFill>
                  <a:srgbClr val="FF0000"/>
                </a:solidFill>
              </a:rPr>
              <a:t>the employer may extend the working hours </a:t>
            </a:r>
            <a:r>
              <a:rPr lang="en-US" altLang="ja-JP" dirty="0"/>
              <a:t>or have a worker work on a day off, in accordance with the provisions of that agreement.</a:t>
            </a:r>
            <a:endParaRPr kumimoji="1" lang="ja-JP" altLang="en-US" dirty="0"/>
          </a:p>
        </p:txBody>
      </p:sp>
    </p:spTree>
    <p:extLst>
      <p:ext uri="{BB962C8B-B14F-4D97-AF65-F5344CB8AC3E}">
        <p14:creationId xmlns:p14="http://schemas.microsoft.com/office/powerpoint/2010/main" val="85548151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79209A-D48A-6669-388C-A2D255A27D9D}"/>
              </a:ext>
            </a:extLst>
          </p:cNvPr>
          <p:cNvSpPr>
            <a:spLocks noGrp="1"/>
          </p:cNvSpPr>
          <p:nvPr>
            <p:ph type="title"/>
          </p:nvPr>
        </p:nvSpPr>
        <p:spPr/>
        <p:txBody>
          <a:bodyPr/>
          <a:lstStyle/>
          <a:p>
            <a:r>
              <a:rPr kumimoji="1" lang="en-US" altLang="ja-JP" sz="4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Medical Doctors and Working Hours (2)</a:t>
            </a:r>
            <a:endParaRPr kumimoji="1" lang="ja-JP" altLang="en-US" dirty="0"/>
          </a:p>
        </p:txBody>
      </p:sp>
      <p:sp>
        <p:nvSpPr>
          <p:cNvPr id="3" name="コンテンツ プレースホルダー 2">
            <a:extLst>
              <a:ext uri="{FF2B5EF4-FFF2-40B4-BE49-F238E27FC236}">
                <a16:creationId xmlns:a16="http://schemas.microsoft.com/office/drawing/2014/main" id="{3DA2A25B-8B2F-F223-36DA-0F88FBF8CEE7}"/>
              </a:ext>
            </a:extLst>
          </p:cNvPr>
          <p:cNvSpPr>
            <a:spLocks noGrp="1"/>
          </p:cNvSpPr>
          <p:nvPr>
            <p:ph idx="1"/>
          </p:nvPr>
        </p:nvSpPr>
        <p:spPr/>
        <p:txBody>
          <a:bodyPr>
            <a:normAutofit fontScale="70000" lnSpcReduction="20000"/>
          </a:bodyPr>
          <a:lstStyle/>
          <a:p>
            <a:r>
              <a:rPr lang="en-US" altLang="ja-JP" dirty="0"/>
              <a:t>(5)Beyond what is set forth in the items of paragraph (2), the agreement referred to in paragraph (1) may establish the number of hours by which the employer may extend the working hours it has a worker work per month and the number of hours it may have a worker work on days off per month (</a:t>
            </a:r>
            <a:r>
              <a:rPr lang="en-US" altLang="ja-JP" dirty="0">
                <a:solidFill>
                  <a:srgbClr val="FF0000"/>
                </a:solidFill>
              </a:rPr>
              <a:t>limited in scope to fewer than 100 hours </a:t>
            </a:r>
            <a:r>
              <a:rPr lang="en-US" altLang="ja-JP" dirty="0"/>
              <a:t>including the hours prescribed in the agreement in connection with paragraph (2), item (iv)), as well as the number of hours by which the employer may extend the working hours it has a worker work per year (</a:t>
            </a:r>
            <a:r>
              <a:rPr lang="en-US" altLang="ja-JP" dirty="0">
                <a:solidFill>
                  <a:srgbClr val="FF0000"/>
                </a:solidFill>
              </a:rPr>
              <a:t>limited in scope to fewer than 720 hours </a:t>
            </a:r>
            <a:r>
              <a:rPr lang="en-US" altLang="ja-JP" dirty="0"/>
              <a:t>including the hours prescribed in the agreement in connection with that item), if it needs to temporarily have a worker work more than the off-hours maximum referred to in paragraph (3) due to an ordinarily unforeseeable, significant increase in the workload at the workplace. In such a case, the agreement referred to in paragraph (1) must also prescribe the number of months (up to six months per year) in the applicable period referred to in paragraph (2), item (ii) during which the number of hours by which the employer extends the working hours it has a worker work may exceed 45 hours per month (or 42 hours per month, if the employer has a worker work pursuant to the provisions of Article 32-4 after setting a period exceeding three months as the applicable period referred to Article 32-4, paragraph (1), item (ii)).</a:t>
            </a:r>
            <a:endParaRPr kumimoji="1" lang="ja-JP" altLang="en-US" dirty="0"/>
          </a:p>
        </p:txBody>
      </p:sp>
    </p:spTree>
    <p:extLst>
      <p:ext uri="{BB962C8B-B14F-4D97-AF65-F5344CB8AC3E}">
        <p14:creationId xmlns:p14="http://schemas.microsoft.com/office/powerpoint/2010/main" val="58223402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B813AA-66F2-652F-688B-E7EC66F2C82C}"/>
              </a:ext>
            </a:extLst>
          </p:cNvPr>
          <p:cNvSpPr>
            <a:spLocks noGrp="1"/>
          </p:cNvSpPr>
          <p:nvPr>
            <p:ph type="title"/>
          </p:nvPr>
        </p:nvSpPr>
        <p:spPr/>
        <p:txBody>
          <a:bodyPr/>
          <a:lstStyle/>
          <a:p>
            <a:r>
              <a:rPr kumimoji="1" lang="en-US" altLang="ja-JP" sz="4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Medical Doctors and Working Hours (3)</a:t>
            </a:r>
            <a:endParaRPr kumimoji="1" lang="ja-JP" altLang="en-US" dirty="0"/>
          </a:p>
        </p:txBody>
      </p:sp>
      <p:sp>
        <p:nvSpPr>
          <p:cNvPr id="3" name="コンテンツ プレースホルダー 2">
            <a:extLst>
              <a:ext uri="{FF2B5EF4-FFF2-40B4-BE49-F238E27FC236}">
                <a16:creationId xmlns:a16="http://schemas.microsoft.com/office/drawing/2014/main" id="{27C3D214-458D-0A03-9068-3809FF54DB73}"/>
              </a:ext>
            </a:extLst>
          </p:cNvPr>
          <p:cNvSpPr>
            <a:spLocks noGrp="1"/>
          </p:cNvSpPr>
          <p:nvPr>
            <p:ph idx="1"/>
          </p:nvPr>
        </p:nvSpPr>
        <p:spPr/>
        <p:txBody>
          <a:bodyPr>
            <a:normAutofit fontScale="77500" lnSpcReduction="20000"/>
          </a:bodyPr>
          <a:lstStyle/>
          <a:p>
            <a:r>
              <a:rPr lang="en-US" altLang="ja-JP" dirty="0"/>
              <a:t>(6)Even if the employer extends the working hours it has a worker work or has a worker work on a day off pursuant to an agreement as referred to in paragraph (1), it must ensure that the number of hours set forth in one of the following items meets the requirement prescribed in that item:</a:t>
            </a:r>
          </a:p>
          <a:p>
            <a:r>
              <a:rPr lang="en-US" altLang="ja-JP" dirty="0"/>
              <a:t>(ii)the number of hours </a:t>
            </a:r>
            <a:r>
              <a:rPr lang="en-US" altLang="ja-JP" dirty="0">
                <a:solidFill>
                  <a:srgbClr val="FF0000"/>
                </a:solidFill>
              </a:rPr>
              <a:t>per month </a:t>
            </a:r>
            <a:r>
              <a:rPr lang="en-US" altLang="ja-JP" dirty="0"/>
              <a:t>by which the employer has extended the working hours it has had the worker work combined with the number of hours per month that it has had the worker work on days </a:t>
            </a:r>
            <a:r>
              <a:rPr lang="en-US" altLang="ja-JP" dirty="0" err="1"/>
              <a:t>off:the</a:t>
            </a:r>
            <a:r>
              <a:rPr lang="en-US" altLang="ja-JP" dirty="0"/>
              <a:t> requirement for this to be </a:t>
            </a:r>
            <a:r>
              <a:rPr lang="en-US" altLang="ja-JP" dirty="0">
                <a:solidFill>
                  <a:srgbClr val="FF0000"/>
                </a:solidFill>
              </a:rPr>
              <a:t>below 100 hours</a:t>
            </a:r>
            <a:r>
              <a:rPr lang="en-US" altLang="ja-JP" dirty="0"/>
              <a:t>;</a:t>
            </a:r>
          </a:p>
          <a:p>
            <a:r>
              <a:rPr lang="en-US" altLang="ja-JP" dirty="0"/>
              <a:t>(iii)the monthly average number of hours by which the employer has extended the working hours it has had the worker work and the number of hours it has had the worker work on days off in the periods resulting when each of the one-month periods into which the applicable period has been divided, the first of which starts on the first day of the applicable period, is combined with the one-month, two-month, three-month, four-month, and five month periods immediately preceding </a:t>
            </a:r>
            <a:r>
              <a:rPr lang="en-US" altLang="ja-JP" dirty="0" err="1"/>
              <a:t>it:the</a:t>
            </a:r>
            <a:r>
              <a:rPr lang="en-US" altLang="ja-JP" dirty="0"/>
              <a:t> requirement for this </a:t>
            </a:r>
            <a:r>
              <a:rPr lang="en-US" altLang="ja-JP" dirty="0">
                <a:solidFill>
                  <a:srgbClr val="FF0000"/>
                </a:solidFill>
              </a:rPr>
              <a:t>not to exceed 80 hours</a:t>
            </a:r>
            <a:r>
              <a:rPr lang="en-US" altLang="ja-JP" dirty="0"/>
              <a:t>.</a:t>
            </a:r>
          </a:p>
          <a:p>
            <a:endParaRPr kumimoji="1" lang="ja-JP" altLang="en-US" dirty="0"/>
          </a:p>
        </p:txBody>
      </p:sp>
    </p:spTree>
    <p:extLst>
      <p:ext uri="{BB962C8B-B14F-4D97-AF65-F5344CB8AC3E}">
        <p14:creationId xmlns:p14="http://schemas.microsoft.com/office/powerpoint/2010/main" val="40985556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21794E-E475-DA73-8FAF-EB57658465B3}"/>
              </a:ext>
            </a:extLst>
          </p:cNvPr>
          <p:cNvSpPr>
            <a:spLocks noGrp="1"/>
          </p:cNvSpPr>
          <p:nvPr>
            <p:ph type="title"/>
          </p:nvPr>
        </p:nvSpPr>
        <p:spPr/>
        <p:txBody>
          <a:bodyPr/>
          <a:lstStyle/>
          <a:p>
            <a:r>
              <a:rPr kumimoji="1" lang="en-US" altLang="ja-JP" dirty="0"/>
              <a:t>Medical Doctors and Working Hours (4) </a:t>
            </a:r>
            <a:endParaRPr kumimoji="1" lang="ja-JP" altLang="en-US" dirty="0"/>
          </a:p>
        </p:txBody>
      </p:sp>
      <p:sp>
        <p:nvSpPr>
          <p:cNvPr id="3" name="コンテンツ プレースホルダー 2">
            <a:extLst>
              <a:ext uri="{FF2B5EF4-FFF2-40B4-BE49-F238E27FC236}">
                <a16:creationId xmlns:a16="http://schemas.microsoft.com/office/drawing/2014/main" id="{BFC03652-8C09-10AB-C881-24CDDA2B9DD2}"/>
              </a:ext>
            </a:extLst>
          </p:cNvPr>
          <p:cNvSpPr>
            <a:spLocks noGrp="1"/>
          </p:cNvSpPr>
          <p:nvPr>
            <p:ph idx="1"/>
          </p:nvPr>
        </p:nvSpPr>
        <p:spPr/>
        <p:txBody>
          <a:bodyPr>
            <a:normAutofit fontScale="85000" lnSpcReduction="20000"/>
          </a:bodyPr>
          <a:lstStyle/>
          <a:p>
            <a:r>
              <a:rPr lang="en-US" altLang="ja-JP" dirty="0"/>
              <a:t>Article 141(1)To apply the provisions of Article 36 to </a:t>
            </a:r>
            <a:r>
              <a:rPr lang="en-US" altLang="ja-JP" dirty="0">
                <a:solidFill>
                  <a:srgbClr val="FF0000"/>
                </a:solidFill>
              </a:rPr>
              <a:t>medical practitioners engaged in medical practice</a:t>
            </a:r>
            <a:r>
              <a:rPr lang="en-US" altLang="ja-JP" dirty="0"/>
              <a:t> (limited to the medical practitioners that are necessary for ensuring the medical care delivery system as prescribed by Order of the Ministry of Health, </a:t>
            </a:r>
            <a:r>
              <a:rPr lang="en-US" altLang="ja-JP" dirty="0" err="1"/>
              <a:t>Labour</a:t>
            </a:r>
            <a:r>
              <a:rPr lang="en-US" altLang="ja-JP" dirty="0"/>
              <a:t> and Welfare), the phrase "the number of hours by which the employer may extend the working hours it has a worker work per day, month, and year during the applicable period" in Article 36, paragraph (2), item (iv) is deemed to be replaced with "the number of hours by which the employer may extend the working hours it has a worker work during the applicable period" and the phrase "the off-hours maximum" in Article 36, paragraph (3) is deemed to be replaced with "the off-hours maximum and the hours that are prescribed by Order of the Ministry of Health, </a:t>
            </a:r>
            <a:r>
              <a:rPr lang="en-US" altLang="ja-JP" dirty="0" err="1"/>
              <a:t>Labour</a:t>
            </a:r>
            <a:r>
              <a:rPr lang="en-US" altLang="ja-JP" dirty="0"/>
              <a:t> and Welfare in consideration of the health and welfare of the workers", and the provisions of Article 36, paragraphs (5) and (6) (limited to the portions that concern items (ii) and (iii)) do not apply, until otherwise provided for by law.</a:t>
            </a:r>
          </a:p>
        </p:txBody>
      </p:sp>
    </p:spTree>
    <p:extLst>
      <p:ext uri="{BB962C8B-B14F-4D97-AF65-F5344CB8AC3E}">
        <p14:creationId xmlns:p14="http://schemas.microsoft.com/office/powerpoint/2010/main" val="98140987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7348F0-49C9-2CEC-82C4-A08E6283B6F6}"/>
              </a:ext>
            </a:extLst>
          </p:cNvPr>
          <p:cNvSpPr>
            <a:spLocks noGrp="1"/>
          </p:cNvSpPr>
          <p:nvPr>
            <p:ph type="title"/>
          </p:nvPr>
        </p:nvSpPr>
        <p:spPr/>
        <p:txBody>
          <a:bodyPr/>
          <a:lstStyle/>
          <a:p>
            <a:r>
              <a:rPr kumimoji="1" lang="en-US" altLang="ja-JP" sz="4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Medical Doctors and Working Hours (5)</a:t>
            </a:r>
            <a:endParaRPr kumimoji="1" lang="ja-JP" altLang="en-US" dirty="0"/>
          </a:p>
        </p:txBody>
      </p:sp>
      <p:sp>
        <p:nvSpPr>
          <p:cNvPr id="3" name="コンテンツ プレースホルダー 2">
            <a:extLst>
              <a:ext uri="{FF2B5EF4-FFF2-40B4-BE49-F238E27FC236}">
                <a16:creationId xmlns:a16="http://schemas.microsoft.com/office/drawing/2014/main" id="{FB5FFBE7-4EC3-9099-8FB1-2C128187B60E}"/>
              </a:ext>
            </a:extLst>
          </p:cNvPr>
          <p:cNvSpPr>
            <a:spLocks noGrp="1"/>
          </p:cNvSpPr>
          <p:nvPr>
            <p:ph idx="1"/>
          </p:nvPr>
        </p:nvSpPr>
        <p:spPr/>
        <p:txBody>
          <a:bodyPr>
            <a:normAutofit fontScale="77500" lnSpcReduction="20000"/>
          </a:bodyPr>
          <a:lstStyle/>
          <a:p>
            <a:r>
              <a:rPr lang="en-US" altLang="ja-JP" dirty="0"/>
              <a:t>(2)In a case as referred to in the preceding paragraph, the agreement referred to in Article 36, paragraph (1) may establish the number of hours by which the employer may extend the working hours it has a worker work in excess of the hours established in the agreement concerning Article 36, paragraph (2), item (iv) (including the number of hours established in the agreement concerning Article 36, paragraph (2), item (iv), and limited in scope to not more than the number of hours and the number of months prescribed in Article 36, paragraph (5) and the number of hours prescribed by Order of the Ministry of Health, </a:t>
            </a:r>
            <a:r>
              <a:rPr lang="en-US" altLang="ja-JP" dirty="0" err="1"/>
              <a:t>Labour</a:t>
            </a:r>
            <a:r>
              <a:rPr lang="en-US" altLang="ja-JP" dirty="0"/>
              <a:t> and Welfare in consideration of the health and welfare of the workers) if the employer needs to temporarily have a worker work more than the hours prescribed by Order of the Ministry of Health, </a:t>
            </a:r>
            <a:r>
              <a:rPr lang="en-US" altLang="ja-JP" dirty="0" err="1"/>
              <a:t>Labour</a:t>
            </a:r>
            <a:r>
              <a:rPr lang="en-US" altLang="ja-JP" dirty="0"/>
              <a:t> and Welfare referred to in Article 36, paragraph (3) as applied following a deemed replacement of terms pursuant to the provisions of the preceding paragraph due to an ordinarily unforeseeable, significant increase in the workload at the workplace, as well as any other matters prescribed by Order of the Ministry of Health, </a:t>
            </a:r>
            <a:r>
              <a:rPr lang="en-US" altLang="ja-JP" dirty="0" err="1"/>
              <a:t>Labour</a:t>
            </a:r>
            <a:r>
              <a:rPr lang="en-US" altLang="ja-JP" dirty="0"/>
              <a:t> and Welfare, in addition to the items of paragraph (2) of Article 36.</a:t>
            </a:r>
          </a:p>
        </p:txBody>
      </p:sp>
    </p:spTree>
    <p:extLst>
      <p:ext uri="{BB962C8B-B14F-4D97-AF65-F5344CB8AC3E}">
        <p14:creationId xmlns:p14="http://schemas.microsoft.com/office/powerpoint/2010/main" val="89924926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6777D1-F1F7-43CB-B210-030E59246CFA}"/>
              </a:ext>
            </a:extLst>
          </p:cNvPr>
          <p:cNvSpPr>
            <a:spLocks noGrp="1"/>
          </p:cNvSpPr>
          <p:nvPr>
            <p:ph type="title"/>
          </p:nvPr>
        </p:nvSpPr>
        <p:spPr/>
        <p:txBody>
          <a:bodyPr/>
          <a:lstStyle/>
          <a:p>
            <a:r>
              <a:rPr kumimoji="1" lang="en-US" altLang="ja-JP" dirty="0"/>
              <a:t>Annual Leave (1)</a:t>
            </a:r>
            <a:endParaRPr kumimoji="1" lang="ja-JP" altLang="en-US" dirty="0"/>
          </a:p>
        </p:txBody>
      </p:sp>
      <p:sp>
        <p:nvSpPr>
          <p:cNvPr id="3" name="コンテンツ プレースホルダー 2">
            <a:extLst>
              <a:ext uri="{FF2B5EF4-FFF2-40B4-BE49-F238E27FC236}">
                <a16:creationId xmlns:a16="http://schemas.microsoft.com/office/drawing/2014/main" id="{6723231C-C0A9-44CF-8A66-88D29B35AF15}"/>
              </a:ext>
            </a:extLst>
          </p:cNvPr>
          <p:cNvSpPr>
            <a:spLocks noGrp="1"/>
          </p:cNvSpPr>
          <p:nvPr>
            <p:ph idx="1"/>
          </p:nvPr>
        </p:nvSpPr>
        <p:spPr/>
        <p:txBody>
          <a:bodyPr>
            <a:normAutofit fontScale="92500" lnSpcReduction="10000"/>
          </a:bodyPr>
          <a:lstStyle/>
          <a:p>
            <a:pPr algn="just"/>
            <a:r>
              <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Article 39(1)An employer must grant paid leave of 10 consecutive or nonconsecutive working days to a worker who has been employed continuously for 6 months from the day of their hiring and who has reported to work on at least 80 percent of the total working days.</a:t>
            </a:r>
            <a:endPar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en-US" altLang="ja-JP" sz="2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An employer must grant paid leave under the provisions of each of the preceding paragraphs</a:t>
            </a:r>
            <a:r>
              <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2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at the worker's requested timing</a:t>
            </a:r>
            <a:r>
              <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 provided, however, that if granting the leave at the requested timing would interfere with the normal operation of the business, the employer may grant leave at a different timing instead.</a:t>
            </a:r>
            <a:endPar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218252670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33DA29-36DC-48C0-8B55-633019C8EB58}"/>
              </a:ext>
            </a:extLst>
          </p:cNvPr>
          <p:cNvSpPr>
            <a:spLocks noGrp="1"/>
          </p:cNvSpPr>
          <p:nvPr>
            <p:ph type="title"/>
          </p:nvPr>
        </p:nvSpPr>
        <p:spPr/>
        <p:txBody>
          <a:bodyPr/>
          <a:lstStyle/>
          <a:p>
            <a:r>
              <a:rPr kumimoji="1" lang="en-US" altLang="ja-JP" dirty="0"/>
              <a:t>Annual Leave (2)</a:t>
            </a:r>
            <a:endParaRPr kumimoji="1" lang="ja-JP" altLang="en-US" dirty="0"/>
          </a:p>
        </p:txBody>
      </p:sp>
      <p:sp>
        <p:nvSpPr>
          <p:cNvPr id="3" name="コンテンツ プレースホルダー 2">
            <a:extLst>
              <a:ext uri="{FF2B5EF4-FFF2-40B4-BE49-F238E27FC236}">
                <a16:creationId xmlns:a16="http://schemas.microsoft.com/office/drawing/2014/main" id="{013223B1-2E1F-4638-863B-176946FDA8A3}"/>
              </a:ext>
            </a:extLst>
          </p:cNvPr>
          <p:cNvSpPr>
            <a:spLocks noGrp="1"/>
          </p:cNvSpPr>
          <p:nvPr>
            <p:ph idx="1"/>
          </p:nvPr>
        </p:nvSpPr>
        <p:spPr/>
        <p:txBody>
          <a:bodyPr>
            <a:normAutofit fontScale="92500" lnSpcReduction="20000"/>
          </a:bodyPr>
          <a:lstStyle/>
          <a:p>
            <a:pPr algn="just"/>
            <a:r>
              <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(7)</a:t>
            </a:r>
            <a:r>
              <a:rPr lang="en-US" altLang="ja-JP" sz="2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For each worker, an employer must grant five days of the paid leave</a:t>
            </a:r>
            <a:r>
              <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 under the provisions of paragraphs (1) through (3) (but only the paid leave associated with workers to whom the employer must grant 10 working days or more of paid leave pursuant to those provisions; hereinafter the same applies in this paragraph and the following paragraph) within one year of the base date (meaning the first day of each of the one-year sub-periods into which the period of continuous employment is divided beginning at the six-month mark (including any period of less than one year constituting the last of those sub-periods)) </a:t>
            </a:r>
            <a:r>
              <a:rPr lang="en-US" altLang="ja-JP" sz="2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at the timing the employer sets</a:t>
            </a:r>
            <a:r>
              <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 provided, however, if an employer decides to grant the paid leave under the provisions of paragraphs (1) through (3) before the base date with which it is associated, it must grant that leave at the timing it sets for each worker pursuant to the provisions of Order of the Ministry of Health, </a:t>
            </a:r>
            <a:r>
              <a:rPr lang="en-US" altLang="ja-JP" sz="2800" kern="100" dirty="0" err="1">
                <a:effectLst/>
                <a:latin typeface="Century" panose="02040604050505020304" pitchFamily="18" charset="0"/>
                <a:ea typeface="ＭＳ 明朝" panose="02020609040205080304" pitchFamily="17" charset="-128"/>
                <a:cs typeface="Times New Roman" panose="02020603050405020304" pitchFamily="18" charset="0"/>
              </a:rPr>
              <a:t>Labour</a:t>
            </a:r>
            <a:r>
              <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 and Welfare.</a:t>
            </a:r>
            <a:endPar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5080484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EFA4F7-6D34-4809-A57E-88BB3C9F8E2B}"/>
              </a:ext>
            </a:extLst>
          </p:cNvPr>
          <p:cNvSpPr>
            <a:spLocks noGrp="1"/>
          </p:cNvSpPr>
          <p:nvPr>
            <p:ph type="title"/>
          </p:nvPr>
        </p:nvSpPr>
        <p:spPr/>
        <p:txBody>
          <a:bodyPr/>
          <a:lstStyle/>
          <a:p>
            <a:r>
              <a:rPr kumimoji="1" lang="en-US" altLang="ja-JP" dirty="0"/>
              <a:t>Reference</a:t>
            </a:r>
            <a:endParaRPr kumimoji="1" lang="ja-JP" altLang="en-US" dirty="0"/>
          </a:p>
        </p:txBody>
      </p:sp>
      <p:sp>
        <p:nvSpPr>
          <p:cNvPr id="3" name="コンテンツ プレースホルダー 2">
            <a:extLst>
              <a:ext uri="{FF2B5EF4-FFF2-40B4-BE49-F238E27FC236}">
                <a16:creationId xmlns:a16="http://schemas.microsoft.com/office/drawing/2014/main" id="{98F7B490-4752-4E28-AC72-0E11EE49391D}"/>
              </a:ext>
            </a:extLst>
          </p:cNvPr>
          <p:cNvSpPr>
            <a:spLocks noGrp="1"/>
          </p:cNvSpPr>
          <p:nvPr>
            <p:ph idx="1"/>
          </p:nvPr>
        </p:nvSpPr>
        <p:spPr/>
        <p:txBody>
          <a:bodyPr/>
          <a:lstStyle/>
          <a:p>
            <a:r>
              <a:rPr kumimoji="1" lang="en-US" altLang="ja-JP" dirty="0">
                <a:hlinkClick r:id="rId2"/>
              </a:rPr>
              <a:t>https://www.jil.go.jp/english/archives/bulletin/2000.html#n11</a:t>
            </a:r>
            <a:endParaRPr kumimoji="1" lang="en-US" altLang="ja-JP" dirty="0"/>
          </a:p>
          <a:p>
            <a:r>
              <a:rPr kumimoji="1" lang="en-US" altLang="ja-JP" dirty="0"/>
              <a:t>https://www.jil.go.jp/english/JLR/backissues/2007.html</a:t>
            </a:r>
          </a:p>
          <a:p>
            <a:r>
              <a:rPr kumimoji="1" lang="en-US" altLang="ja-JP" dirty="0">
                <a:hlinkClick r:id="rId3"/>
              </a:rPr>
              <a:t>https://www.jil.go.jp/english/JLR/backissues/2014.html#no1</a:t>
            </a:r>
            <a:endParaRPr kumimoji="1" lang="en-US" altLang="ja-JP" dirty="0"/>
          </a:p>
          <a:p>
            <a:r>
              <a:rPr kumimoji="1" lang="en-US" altLang="ja-JP" dirty="0">
                <a:hlinkClick r:id="rId4"/>
              </a:rPr>
              <a:t>https://www.jil.go.jp/english/jli/backnumber/2021.html#no28</a:t>
            </a:r>
            <a:endParaRPr kumimoji="1" lang="en-US" altLang="ja-JP" dirty="0"/>
          </a:p>
          <a:p>
            <a:endParaRPr lang="en-US" altLang="ja-JP" dirty="0"/>
          </a:p>
          <a:p>
            <a:r>
              <a:rPr kumimoji="1" lang="en-US" altLang="ja-JP" dirty="0"/>
              <a:t>https://www.japaneselawtranslation.go.jp/</a:t>
            </a:r>
            <a:endParaRPr kumimoji="1" lang="ja-JP" altLang="en-US" dirty="0"/>
          </a:p>
        </p:txBody>
      </p:sp>
    </p:spTree>
    <p:extLst>
      <p:ext uri="{BB962C8B-B14F-4D97-AF65-F5344CB8AC3E}">
        <p14:creationId xmlns:p14="http://schemas.microsoft.com/office/powerpoint/2010/main" val="3093362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3FB5D5-1916-C10E-16DA-EA076B02B11A}"/>
              </a:ext>
            </a:extLst>
          </p:cNvPr>
          <p:cNvSpPr>
            <a:spLocks noGrp="1"/>
          </p:cNvSpPr>
          <p:nvPr>
            <p:ph type="title"/>
          </p:nvPr>
        </p:nvSpPr>
        <p:spPr/>
        <p:txBody>
          <a:bodyPr/>
          <a:lstStyle/>
          <a:p>
            <a:r>
              <a:rPr kumimoji="1" lang="en-US" altLang="ja-JP" dirty="0"/>
              <a:t>Industrial Safety and Health Act </a:t>
            </a:r>
            <a:br>
              <a:rPr kumimoji="1" lang="en-US" altLang="ja-JP" dirty="0"/>
            </a:br>
            <a:r>
              <a:rPr kumimoji="1" lang="en-US" altLang="ja-JP" dirty="0"/>
              <a:t>– Medical Examination (4)</a:t>
            </a:r>
            <a:endParaRPr kumimoji="1" lang="ja-JP" altLang="en-US" dirty="0"/>
          </a:p>
        </p:txBody>
      </p:sp>
      <p:sp>
        <p:nvSpPr>
          <p:cNvPr id="3" name="コンテンツ プレースホルダー 2">
            <a:extLst>
              <a:ext uri="{FF2B5EF4-FFF2-40B4-BE49-F238E27FC236}">
                <a16:creationId xmlns:a16="http://schemas.microsoft.com/office/drawing/2014/main" id="{7237685B-99A2-10B9-8DB8-AD9FC536DAF8}"/>
              </a:ext>
            </a:extLst>
          </p:cNvPr>
          <p:cNvSpPr>
            <a:spLocks noGrp="1"/>
          </p:cNvSpPr>
          <p:nvPr>
            <p:ph idx="1"/>
          </p:nvPr>
        </p:nvSpPr>
        <p:spPr/>
        <p:txBody>
          <a:bodyPr/>
          <a:lstStyle/>
          <a:p>
            <a:r>
              <a:rPr lang="en-US" altLang="ja-JP" dirty="0"/>
              <a:t>(Recording Medical Checkup Results)</a:t>
            </a:r>
          </a:p>
          <a:p>
            <a:r>
              <a:rPr lang="en-US" altLang="ja-JP" dirty="0"/>
              <a:t>Article 66-3An employer, pursuant to Order of the Ministry of Health, </a:t>
            </a:r>
            <a:r>
              <a:rPr lang="en-US" altLang="ja-JP" dirty="0" err="1"/>
              <a:t>Labour</a:t>
            </a:r>
            <a:r>
              <a:rPr lang="en-US" altLang="ja-JP" dirty="0"/>
              <a:t> and Welfare, must record the results of medical checkups under the provisions of paragraphs (1) through (4) and the proviso in paragraph (5) of Article 66, and the preceding Article.</a:t>
            </a:r>
          </a:p>
          <a:p>
            <a:endParaRPr kumimoji="1" lang="ja-JP" altLang="en-US" dirty="0"/>
          </a:p>
        </p:txBody>
      </p:sp>
    </p:spTree>
    <p:extLst>
      <p:ext uri="{BB962C8B-B14F-4D97-AF65-F5344CB8AC3E}">
        <p14:creationId xmlns:p14="http://schemas.microsoft.com/office/powerpoint/2010/main" val="27822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227420-C08F-01F4-9B77-593F55A8F401}"/>
              </a:ext>
            </a:extLst>
          </p:cNvPr>
          <p:cNvSpPr>
            <a:spLocks noGrp="1"/>
          </p:cNvSpPr>
          <p:nvPr>
            <p:ph type="title"/>
          </p:nvPr>
        </p:nvSpPr>
        <p:spPr/>
        <p:txBody>
          <a:bodyPr/>
          <a:lstStyle/>
          <a:p>
            <a:r>
              <a:rPr kumimoji="1" lang="en-US" altLang="ja-JP" dirty="0"/>
              <a:t>Industrial Safety and Health Act </a:t>
            </a:r>
            <a:br>
              <a:rPr kumimoji="1" lang="en-US" altLang="ja-JP" dirty="0"/>
            </a:br>
            <a:r>
              <a:rPr kumimoji="1" lang="en-US" altLang="ja-JP" dirty="0"/>
              <a:t>– Medical Examination (5)</a:t>
            </a:r>
            <a:endParaRPr kumimoji="1" lang="ja-JP" altLang="en-US" dirty="0"/>
          </a:p>
        </p:txBody>
      </p:sp>
      <p:sp>
        <p:nvSpPr>
          <p:cNvPr id="3" name="コンテンツ プレースホルダー 2">
            <a:extLst>
              <a:ext uri="{FF2B5EF4-FFF2-40B4-BE49-F238E27FC236}">
                <a16:creationId xmlns:a16="http://schemas.microsoft.com/office/drawing/2014/main" id="{EA64F8C9-B0F3-5619-FF82-6614CCD6537B}"/>
              </a:ext>
            </a:extLst>
          </p:cNvPr>
          <p:cNvSpPr>
            <a:spLocks noGrp="1"/>
          </p:cNvSpPr>
          <p:nvPr>
            <p:ph idx="1"/>
          </p:nvPr>
        </p:nvSpPr>
        <p:spPr/>
        <p:txBody>
          <a:bodyPr>
            <a:normAutofit lnSpcReduction="10000"/>
          </a:bodyPr>
          <a:lstStyle/>
          <a:p>
            <a:pPr marL="0" indent="0">
              <a:buNone/>
            </a:pPr>
            <a:r>
              <a:rPr lang="en-US" altLang="ja-JP" dirty="0"/>
              <a:t>(Hearing Physicians' and Dentists' Opinions on the Results of Medical Checkups)</a:t>
            </a:r>
          </a:p>
          <a:p>
            <a:r>
              <a:rPr lang="en-US" altLang="ja-JP" dirty="0"/>
              <a:t>Article 66-4An employer, pursuant to Order of the Ministry of Health, </a:t>
            </a:r>
            <a:r>
              <a:rPr lang="en-US" altLang="ja-JP" dirty="0" err="1"/>
              <a:t>Labour</a:t>
            </a:r>
            <a:r>
              <a:rPr lang="en-US" altLang="ja-JP" dirty="0"/>
              <a:t> and Welfare, </a:t>
            </a:r>
            <a:r>
              <a:rPr lang="en-US" altLang="ja-JP" dirty="0">
                <a:solidFill>
                  <a:srgbClr val="FF0000"/>
                </a:solidFill>
              </a:rPr>
              <a:t>must hear the opinions of a physician</a:t>
            </a:r>
            <a:r>
              <a:rPr lang="en-US" altLang="ja-JP" dirty="0"/>
              <a:t> or dentist on the necessary measures to help maintain the health of workers based on the results of medical checkups under the provisions of paragraphs (1) through (4) of Article 66, proviso in paragraph (5) and Article 66-2 (limited to results regarding workers who have been diagnosed as showing abnormalities in the findings for the items in the medical checkups ).</a:t>
            </a:r>
          </a:p>
        </p:txBody>
      </p:sp>
    </p:spTree>
    <p:extLst>
      <p:ext uri="{BB962C8B-B14F-4D97-AF65-F5344CB8AC3E}">
        <p14:creationId xmlns:p14="http://schemas.microsoft.com/office/powerpoint/2010/main" val="296781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EB6DDB-8D13-B597-1E2B-7D3A77A8B182}"/>
              </a:ext>
            </a:extLst>
          </p:cNvPr>
          <p:cNvSpPr>
            <a:spLocks noGrp="1"/>
          </p:cNvSpPr>
          <p:nvPr>
            <p:ph type="title"/>
          </p:nvPr>
        </p:nvSpPr>
        <p:spPr/>
        <p:txBody>
          <a:bodyPr/>
          <a:lstStyle/>
          <a:p>
            <a:r>
              <a:rPr kumimoji="1" lang="en-US" altLang="ja-JP" dirty="0"/>
              <a:t>Industrial Safety and Health Act </a:t>
            </a:r>
            <a:br>
              <a:rPr kumimoji="1" lang="en-US" altLang="ja-JP" dirty="0"/>
            </a:br>
            <a:r>
              <a:rPr kumimoji="1" lang="en-US" altLang="ja-JP" dirty="0"/>
              <a:t>– Medical Examination (6)</a:t>
            </a:r>
            <a:endParaRPr kumimoji="1" lang="ja-JP" altLang="en-US" dirty="0"/>
          </a:p>
        </p:txBody>
      </p:sp>
      <p:sp>
        <p:nvSpPr>
          <p:cNvPr id="3" name="コンテンツ プレースホルダー 2">
            <a:extLst>
              <a:ext uri="{FF2B5EF4-FFF2-40B4-BE49-F238E27FC236}">
                <a16:creationId xmlns:a16="http://schemas.microsoft.com/office/drawing/2014/main" id="{23D53313-E31D-E8E9-E9A4-53059E1ADC3C}"/>
              </a:ext>
            </a:extLst>
          </p:cNvPr>
          <p:cNvSpPr>
            <a:spLocks noGrp="1"/>
          </p:cNvSpPr>
          <p:nvPr>
            <p:ph idx="1"/>
          </p:nvPr>
        </p:nvSpPr>
        <p:spPr/>
        <p:txBody>
          <a:bodyPr>
            <a:normAutofit fontScale="92500" lnSpcReduction="20000"/>
          </a:bodyPr>
          <a:lstStyle/>
          <a:p>
            <a:r>
              <a:rPr lang="en-US" altLang="ja-JP" dirty="0"/>
              <a:t>Article 66-5(1)On finding that it is necessary to do so in light of the opinion of a physician or dentist under the provisions of the preceding Article, an employer </a:t>
            </a:r>
            <a:r>
              <a:rPr lang="en-US" altLang="ja-JP" dirty="0">
                <a:solidFill>
                  <a:srgbClr val="FF0000"/>
                </a:solidFill>
              </a:rPr>
              <a:t>must take measures</a:t>
            </a:r>
            <a:r>
              <a:rPr lang="en-US" altLang="ja-JP" dirty="0"/>
              <a:t> including changing the location of work, changing the work content, shortening the working hours, or reducing the frequency of night work, in accordance with the actual circumstances of the worker concerned, along with conducting appropriate measures including work environment monitoring, providing or streamlining facilities or equipment, reporting the opinions of the physician or dentist to the Health Committee or the Safety and Health Committee, or the Committee for the Improvement of Establishing Working Hours, etc. (meaning the Committee for the Improvement of Establishing Working Hours, etc. provided for in Article 7 of the Act on Special Measures Concerning the Improvement of Establishing Working Hours, etc. (Act No. 90 of 2002); the same applies hereinafter).</a:t>
            </a:r>
          </a:p>
        </p:txBody>
      </p:sp>
    </p:spTree>
    <p:extLst>
      <p:ext uri="{BB962C8B-B14F-4D97-AF65-F5344CB8AC3E}">
        <p14:creationId xmlns:p14="http://schemas.microsoft.com/office/powerpoint/2010/main" val="8837559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402</TotalTime>
  <Words>9261</Words>
  <Application>Microsoft Office PowerPoint</Application>
  <PresentationFormat>ワイド画面</PresentationFormat>
  <Paragraphs>245</Paragraphs>
  <Slides>68</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68</vt:i4>
      </vt:variant>
    </vt:vector>
  </HeadingPairs>
  <TitlesOfParts>
    <vt:vector size="79" baseType="lpstr">
      <vt:lpstr>ＭＳ 明朝</vt:lpstr>
      <vt:lpstr>TimesNewRomanPS-ItalicMT</vt:lpstr>
      <vt:lpstr>TimesNewRomanPSMT</vt:lpstr>
      <vt:lpstr>游ゴシック</vt:lpstr>
      <vt:lpstr>游ゴシック Light</vt:lpstr>
      <vt:lpstr>游明朝</vt:lpstr>
      <vt:lpstr>Arial</vt:lpstr>
      <vt:lpstr>Calibri</vt:lpstr>
      <vt:lpstr>Century</vt:lpstr>
      <vt:lpstr>Times New Roman</vt:lpstr>
      <vt:lpstr>Office テーマ</vt:lpstr>
      <vt:lpstr>Presentation for  Prof. Sophie Selusi</vt:lpstr>
      <vt:lpstr>Handout </vt:lpstr>
      <vt:lpstr>Case law and law evolution </vt:lpstr>
      <vt:lpstr>Industrial Safety and Health Act  – Medical Examination (1)</vt:lpstr>
      <vt:lpstr>Industrial Safety and Health Act  – Medical Examination (2)</vt:lpstr>
      <vt:lpstr>Industrial Safety and Health Act  – Medical Examination (3)</vt:lpstr>
      <vt:lpstr>Industrial Safety and Health Act  – Medical Examination (4)</vt:lpstr>
      <vt:lpstr>Industrial Safety and Health Act  – Medical Examination (5)</vt:lpstr>
      <vt:lpstr>Industrial Safety and Health Act  – Medical Examination (6)</vt:lpstr>
      <vt:lpstr>Industrial Safety and Health Act  – Medical Examination (7)</vt:lpstr>
      <vt:lpstr>Industrial Safety and Health Act  – Medical Examination (8)</vt:lpstr>
      <vt:lpstr>Industrial Safety and Health Act – Face-to-Face Guidance (1)</vt:lpstr>
      <vt:lpstr>Industrial Safety and Health Act – Face-to-Face Guidance(2)</vt:lpstr>
      <vt:lpstr>Industrial Safety and Health Act – Face-to-Face Guidance (3)</vt:lpstr>
      <vt:lpstr>Industrial Safety and Health Act – Face-to-Face Guidance (4)</vt:lpstr>
      <vt:lpstr>Industrial Safety and Health Act – Face-to-Face Guidance (5)</vt:lpstr>
      <vt:lpstr>Industrial Safety and Health Act – Face-to-Face Guidance (6)</vt:lpstr>
      <vt:lpstr>Industrial Safety and Health Act – Face-to-Face Guidance (7)</vt:lpstr>
      <vt:lpstr>Industrial Safety and Health Act – Assessing the Degree of Psychological Burden(1)</vt:lpstr>
      <vt:lpstr>Industrial Safety and Health Act – Assessing the Degree of Psychological Burden(2)</vt:lpstr>
      <vt:lpstr>Industrial Safety and Health Act – Assessing the Degree of Psychological Burden (3)</vt:lpstr>
      <vt:lpstr>Industrial Safety and Health Act – Assessing the Degree of Psychological Burden (4)</vt:lpstr>
      <vt:lpstr>The 2021 white paper on measures to prevent “karoshi” (1)</vt:lpstr>
      <vt:lpstr>The 2021 white paper on measures to prevent “karoshi” (2)</vt:lpstr>
      <vt:lpstr>Act Promoting Measures to Prevent Death and Injury from Overwork (1)</vt:lpstr>
      <vt:lpstr>Act Promoting Measures to Prevent Death and Injury from Overwork (2)</vt:lpstr>
      <vt:lpstr>Act Promoting Measures to Prevent Death and Injury from Overwork (3)</vt:lpstr>
      <vt:lpstr>Act on Comprehensively Advancing Labor Measures (1)</vt:lpstr>
      <vt:lpstr>Act on Comprehensively Advancing Labor Measures (2)</vt:lpstr>
      <vt:lpstr>Act on Comprehensively Advancing Labor Measures (3)</vt:lpstr>
      <vt:lpstr>Act on Comprehensively Advancing Labor Measures (4)</vt:lpstr>
      <vt:lpstr>Act on Comprehensively Advancing Labor Measures (5)</vt:lpstr>
      <vt:lpstr>Act on Comprehensively Advancing Labor Measures</vt:lpstr>
      <vt:lpstr>Case law and law evolution </vt:lpstr>
      <vt:lpstr>The Notion (1)</vt:lpstr>
      <vt:lpstr>The Notion (2)</vt:lpstr>
      <vt:lpstr>The Notion (3)</vt:lpstr>
      <vt:lpstr> Case law and law evolution </vt:lpstr>
      <vt:lpstr>Two Kind of Relief Measures</vt:lpstr>
      <vt:lpstr>Damage Claims (1)</vt:lpstr>
      <vt:lpstr>Damage Claims (2)</vt:lpstr>
      <vt:lpstr>Excessive Work Hours (1)</vt:lpstr>
      <vt:lpstr>Excessive Work Hours (2)</vt:lpstr>
      <vt:lpstr>Excessive Work Hours (3)</vt:lpstr>
      <vt:lpstr>“Power Harassment” (1)</vt:lpstr>
      <vt:lpstr>“Power Harassment” (2)</vt:lpstr>
      <vt:lpstr>“Power Harassment” (3)</vt:lpstr>
      <vt:lpstr>Employers’ Response to Workers Appearing to Suffer from Mental Illness (1)</vt:lpstr>
      <vt:lpstr>Employers’ Response to Workers Appearing to Suffer from Mental Illness (2)</vt:lpstr>
      <vt:lpstr>Employers’ Response to Workers Appearing to Suffer from Mental Illness (3)</vt:lpstr>
      <vt:lpstr>Employers’ Response to Workers Appearing to Suffer from Mental Illness (4)</vt:lpstr>
      <vt:lpstr>Employers’ Response to Workers Appearing to Suffer from Mental Illness (5)</vt:lpstr>
      <vt:lpstr>Employers’ Response to Workers Appearing to Suffer from Mental Illness (6)</vt:lpstr>
      <vt:lpstr>Covid Impact </vt:lpstr>
      <vt:lpstr>Actors and tools </vt:lpstr>
      <vt:lpstr>Is Japanese system effective? (1)</vt:lpstr>
      <vt:lpstr>Is Japanese system effective? (2)</vt:lpstr>
      <vt:lpstr>Role of Employers (1) </vt:lpstr>
      <vt:lpstr>Role of Employers (2)</vt:lpstr>
      <vt:lpstr>Role of Employers (3)</vt:lpstr>
      <vt:lpstr>Medical Doctors and Working Hours (1)</vt:lpstr>
      <vt:lpstr>Medical Doctors and Working Hours (2)</vt:lpstr>
      <vt:lpstr>Medical Doctors and Working Hours (3)</vt:lpstr>
      <vt:lpstr>Medical Doctors and Working Hours (4) </vt:lpstr>
      <vt:lpstr>Medical Doctors and Working Hours (5)</vt:lpstr>
      <vt:lpstr>Annual Leave (1)</vt:lpstr>
      <vt:lpstr>Annual Leave (2)</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小畑 史子</dc:creator>
  <cp:lastModifiedBy>小畑 史子</cp:lastModifiedBy>
  <cp:revision>11</cp:revision>
  <cp:lastPrinted>2022-10-26T00:39:07Z</cp:lastPrinted>
  <dcterms:created xsi:type="dcterms:W3CDTF">2022-10-20T07:26:29Z</dcterms:created>
  <dcterms:modified xsi:type="dcterms:W3CDTF">2022-10-26T00:39:33Z</dcterms:modified>
</cp:coreProperties>
</file>